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8" r:id="rId20"/>
    <p:sldId id="277" r:id="rId21"/>
    <p:sldId id="279" r:id="rId22"/>
    <p:sldId id="280" r:id="rId23"/>
    <p:sldId id="281" r:id="rId24"/>
    <p:sldId id="282" r:id="rId25"/>
    <p:sldId id="283" r:id="rId26"/>
    <p:sldId id="285" r:id="rId27"/>
    <p:sldId id="286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8" userDrawn="1">
          <p15:clr>
            <a:srgbClr val="A4A3A4"/>
          </p15:clr>
        </p15:guide>
        <p15:guide id="2" pos="1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234" y="108"/>
      </p:cViewPr>
      <p:guideLst>
        <p:guide orient="horz" pos="1298"/>
        <p:guide pos="13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F3BA3A-EDD7-4393-808E-68E88AEE2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BE74BD-B94D-4F0B-B10C-A754FCFDD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875605-28DC-454C-B636-452D6E8B8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C3C2D9-BF63-48E1-A8F5-848827009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185B36-1416-4252-B476-04E0B18DD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D9688-6572-49C4-8A2F-605CAE4DF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51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2F417-87D5-41B0-AED6-98DD9070F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D2C1E1B-D41F-47AE-B4AE-ED4793388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243535-B2EA-4EA9-850F-D004FFAFD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6E8D69-1134-46CB-BC94-45064168B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0327CC-763D-4FDC-A200-C0A61A9FB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C6524-1649-4CC4-8C95-BFD417AEF61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65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B20475D-D6FA-4473-96A4-AF9632D96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2F2E51E-699A-427E-9793-6FF2D1D319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471E33-42E2-4694-A0B6-46B7BBE55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7E3622-C2F4-4E9B-AC59-ACA2F9523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91B88E-C39F-4866-A054-2DB72AA92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C439F-5940-4F62-A0BE-686BE8E991A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157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148DF-D9A2-421E-9626-CC7EC52AC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089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2706A-4253-42B3-998C-C40DFCCC2D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85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D5646B-69D0-49C7-B0F9-F399688CB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698D03-E2F7-415F-A204-5E01D48E9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CC8E15-3036-4127-9C07-1B3EA5F78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9A367C-D62A-4E01-B059-4BC521FDE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7611FB-92D7-4ADB-88C3-0C7361059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980E3-6B64-4560-89B5-C5475D352ED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32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35408-5B78-4BCF-810B-975BFAECE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C3A40A-DFC9-422C-A792-E1B2B6951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301EC6-6236-42F4-86A5-C3A65AD81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54035D-F4CF-4F8D-8C82-4A7FC72E7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3F5E26-C550-4832-9A4B-A1C45DD43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F5A6E-4B1B-495D-B8A0-E10A00F57F5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40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F06B34-51BA-4BAA-862B-2C4485531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A9F815-8976-48A2-8733-363A94C333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DA497E-F990-4EBD-B8A9-F9D8A9110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56613C-E6C9-400D-8FAD-7CB24871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C20DDC-A2FC-46D1-84D8-82CAAE21B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801445-1EE4-492D-A6C4-1EAC4D757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7F537-66EC-4585-9341-D7DA008C7B0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43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0EF9CF-53DB-4002-9FC9-1034ED8E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905645-0571-45A4-96AB-11048A3AC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27DA7D-9093-4746-AD7B-E89030BF7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6FDF787-AB34-4225-8881-64B81F16FF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26628A6-56DC-44CB-BEEE-EDFEA4B669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32B353A-92CA-43F1-B6E9-D0F026EA7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BC61E1B-4CD9-41A1-990F-DE2A5C40F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C3469E2-756C-48FE-95A0-816F1C6F8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04A4F-E1F6-490E-A188-3A5A11A9041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56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ECBAD-9E3C-43C3-8AB9-5CCB3BCAF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6C78CDD-D2FA-4FB6-86CB-EE2654EA4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5A3CBF1-2318-4B95-B962-97BB6A9AE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0AC7776-93E1-45A9-8E64-0450B4929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F5A6E-4B1B-495D-B8A0-E10A00F57F5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A7DC63B-124D-4524-A20A-CF9EBA5E6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C7ECB0F-F5D9-473C-9BDB-91F975ED2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7BF93B8-0630-4F0B-B9F4-8BA908C37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79F0D-9447-4C1D-B3D5-A5EDAA38D3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8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B9D854-9BC5-4F55-BDE4-9377A1ADA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F2DADC-1496-49D6-8A02-530A915CD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D1F9B06-66A3-4CDE-A449-F5CDFCB3E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398DE4-B6CE-4865-BC69-2E1192C80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C9C5223-69DF-4A8F-8A08-3779F9B8A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AFE738-C3F1-4FC1-8150-A80F54F09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0E8E8-4C1D-46B4-B647-6D6C2C3E1D5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67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FCAEF2-EBAB-4F74-82F1-36F51CB75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2D9CB96-1C09-4AAF-AB8A-86E24D285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5E261FA-6697-44B0-9D34-5234694675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18E4E7-B8DF-4B0F-B1B3-AACBA94DC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CD01B7-FA31-4595-A49B-CAB2379A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FAD530-9244-4F44-8049-8765F2440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D94C8-4495-4187-98BF-55255681C3A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74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73F0B7C-A320-48C6-A75A-49509991D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5FE27E-39EC-42EA-9A76-284E2E018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B8FE7E-E3E1-4A0B-9FD0-F40B0B8D21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94D266-69AF-4CF2-A2FE-397477E92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DCFE90-979A-46C7-8F28-1AFAAF73A7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17F5A6E-4B1B-495D-B8A0-E10A00F57F5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id="{27374712-7E75-49AD-88FF-B4B6763B5E6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5836" y="0"/>
            <a:ext cx="2077964" cy="761082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C1D54293-0A6F-4F10-89E0-9606DA626E49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828" y="896019"/>
            <a:ext cx="641229" cy="75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0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4.jpeg"/><Relationship Id="rId7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2009_2010/KR%20&#268;VS/Metodicky_pokyn_stridani.pdf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9139"/>
            <a:ext cx="8229600" cy="2231949"/>
          </a:xfrm>
        </p:spPr>
        <p:txBody>
          <a:bodyPr/>
          <a:lstStyle/>
          <a:p>
            <a:pPr eaLnBrk="1" hangingPunct="1"/>
            <a:r>
              <a:rPr lang="cs-CZ" sz="4000" dirty="0">
                <a:solidFill>
                  <a:schemeClr val="tx1"/>
                </a:solidFill>
              </a:rPr>
              <a:t>Metodické pokyny pro vyplňování</a:t>
            </a:r>
            <a:br>
              <a:rPr lang="cs-CZ" sz="4000" dirty="0"/>
            </a:br>
            <a:r>
              <a:rPr lang="cs-CZ" sz="4000" b="1" dirty="0"/>
              <a:t>Zápisu o utkání</a:t>
            </a:r>
            <a:br>
              <a:rPr lang="cs-CZ" sz="4000" b="1" dirty="0"/>
            </a:br>
            <a:r>
              <a:rPr lang="cs-CZ" sz="2000" dirty="0">
                <a:solidFill>
                  <a:schemeClr val="tx1"/>
                </a:solidFill>
              </a:rPr>
              <a:t>(krajský formát)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4402138" cy="941387"/>
          </a:xfrm>
        </p:spPr>
        <p:txBody>
          <a:bodyPr/>
          <a:lstStyle/>
          <a:p>
            <a:pPr algn="l" eaLnBrk="1" hangingPunct="1"/>
            <a:r>
              <a:rPr lang="cs-CZ" sz="2000"/>
              <a:t>Základní principy vyplňování zápisu: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692151"/>
            <a:ext cx="4248150" cy="460375"/>
          </a:xfrm>
        </p:spPr>
        <p:txBody>
          <a:bodyPr/>
          <a:lstStyle/>
          <a:p>
            <a:pPr eaLnBrk="1" hangingPunct="1"/>
            <a:r>
              <a:rPr lang="cs-CZ" sz="2000"/>
              <a:t>zápis střídání hráče(-ů)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591175" y="1844675"/>
            <a:ext cx="446563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družstvo B – hráč č. 10 střídá hráče č. 5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b="1" dirty="0">
                <a:latin typeface="Times New Roman" pitchFamily="18" charset="0"/>
              </a:rPr>
              <a:t>zapisovatel (včetně signalizace pažemi)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cs-CZ" sz="1400" b="1" dirty="0">
                <a:latin typeface="Times New Roman" pitchFamily="18" charset="0"/>
              </a:rPr>
              <a:t>zkontroluje a zapíše číslo střídajícího hráče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cs-CZ" sz="1400" b="1" dirty="0">
                <a:latin typeface="Times New Roman" pitchFamily="18" charset="0"/>
              </a:rPr>
              <a:t>zapíše stav při střídání (Z POHLEDU STŘÍDAJÍCÍHO DRUŽSTVA) – </a:t>
            </a:r>
            <a:r>
              <a:rPr lang="cs-CZ" sz="1600" b="1" dirty="0">
                <a:solidFill>
                  <a:schemeClr val="accent6"/>
                </a:solidFill>
                <a:latin typeface="Times New Roman" pitchFamily="18" charset="0"/>
              </a:rPr>
              <a:t>do kolonky k hráči, který vstupuje do hřiště</a:t>
            </a:r>
            <a:endParaRPr lang="cs-CZ" sz="1400" b="1" dirty="0">
              <a:solidFill>
                <a:schemeClr val="accent6"/>
              </a:solidFill>
              <a:latin typeface="Times New Roman" pitchFamily="18" charset="0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2208213" y="1773239"/>
            <a:ext cx="6913562" cy="4464050"/>
            <a:chOff x="431" y="1117"/>
            <a:chExt cx="4355" cy="2812"/>
          </a:xfrm>
        </p:grpSpPr>
        <p:grpSp>
          <p:nvGrpSpPr>
            <p:cNvPr id="11274" name="Group 5"/>
            <p:cNvGrpSpPr>
              <a:grpSpLocks/>
            </p:cNvGrpSpPr>
            <p:nvPr/>
          </p:nvGrpSpPr>
          <p:grpSpPr bwMode="auto">
            <a:xfrm>
              <a:off x="431" y="1117"/>
              <a:ext cx="4355" cy="2812"/>
              <a:chOff x="431" y="1117"/>
              <a:chExt cx="4355" cy="2812"/>
            </a:xfrm>
          </p:grpSpPr>
          <p:sp>
            <p:nvSpPr>
              <p:cNvPr id="21510" name="Text Box 6"/>
              <p:cNvSpPr txBox="1">
                <a:spLocks noChangeArrowheads="1"/>
              </p:cNvSpPr>
              <p:nvPr/>
            </p:nvSpPr>
            <p:spPr bwMode="auto">
              <a:xfrm>
                <a:off x="3606" y="3323"/>
                <a:ext cx="227" cy="28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342900" indent="-342900" algn="ctr">
                  <a:spcBef>
                    <a:spcPct val="20000"/>
                  </a:spcBef>
                  <a:defRPr/>
                </a:pPr>
                <a:r>
                  <a:rPr lang="cs-CZ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</a:p>
            </p:txBody>
          </p:sp>
          <p:grpSp>
            <p:nvGrpSpPr>
              <p:cNvPr id="11278" name="Group 7"/>
              <p:cNvGrpSpPr>
                <a:grpSpLocks/>
              </p:cNvGrpSpPr>
              <p:nvPr/>
            </p:nvGrpSpPr>
            <p:grpSpPr bwMode="auto">
              <a:xfrm>
                <a:off x="431" y="1117"/>
                <a:ext cx="1967" cy="2812"/>
                <a:chOff x="431" y="1117"/>
                <a:chExt cx="1967" cy="2812"/>
              </a:xfrm>
            </p:grpSpPr>
            <p:grpSp>
              <p:nvGrpSpPr>
                <p:cNvPr id="11283" name="Group 8"/>
                <p:cNvGrpSpPr>
                  <a:grpSpLocks/>
                </p:cNvGrpSpPr>
                <p:nvPr/>
              </p:nvGrpSpPr>
              <p:grpSpPr bwMode="auto">
                <a:xfrm>
                  <a:off x="431" y="1117"/>
                  <a:ext cx="1967" cy="2812"/>
                  <a:chOff x="431" y="1117"/>
                  <a:chExt cx="1967" cy="2812"/>
                </a:xfrm>
              </p:grpSpPr>
              <p:grpSp>
                <p:nvGrpSpPr>
                  <p:cNvPr id="1128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431" y="1117"/>
                    <a:ext cx="1967" cy="2812"/>
                    <a:chOff x="431" y="1117"/>
                    <a:chExt cx="1967" cy="2812"/>
                  </a:xfrm>
                </p:grpSpPr>
                <p:pic>
                  <p:nvPicPr>
                    <p:cNvPr id="11289" name="Picture 10" descr="set1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431" y="1117"/>
                      <a:ext cx="1967" cy="281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1290" name="Text Box 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48" y="1480"/>
                      <a:ext cx="18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A</a:t>
                      </a:r>
                    </a:p>
                  </p:txBody>
                </p:sp>
                <p:sp>
                  <p:nvSpPr>
                    <p:cNvPr id="11291" name="Text 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01" y="1480"/>
                      <a:ext cx="18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B</a:t>
                      </a:r>
                    </a:p>
                  </p:txBody>
                </p:sp>
                <p:sp>
                  <p:nvSpPr>
                    <p:cNvPr id="11292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57" y="1315"/>
                      <a:ext cx="409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10:00</a:t>
                      </a:r>
                    </a:p>
                  </p:txBody>
                </p:sp>
                <p:sp>
                  <p:nvSpPr>
                    <p:cNvPr id="11293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2" y="1650"/>
                      <a:ext cx="18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2</a:t>
                      </a:r>
                    </a:p>
                  </p:txBody>
                </p:sp>
                <p:sp>
                  <p:nvSpPr>
                    <p:cNvPr id="11294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2" y="1968"/>
                      <a:ext cx="18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5</a:t>
                      </a:r>
                    </a:p>
                  </p:txBody>
                </p:sp>
                <p:sp>
                  <p:nvSpPr>
                    <p:cNvPr id="11295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67" y="2314"/>
                      <a:ext cx="27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11</a:t>
                      </a:r>
                    </a:p>
                  </p:txBody>
                </p:sp>
                <p:sp>
                  <p:nvSpPr>
                    <p:cNvPr id="11296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2" y="2659"/>
                      <a:ext cx="18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7</a:t>
                      </a:r>
                    </a:p>
                  </p:txBody>
                </p:sp>
                <p:sp>
                  <p:nvSpPr>
                    <p:cNvPr id="11297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2" y="2976"/>
                      <a:ext cx="18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4</a:t>
                      </a:r>
                    </a:p>
                  </p:txBody>
                </p:sp>
                <p:sp>
                  <p:nvSpPr>
                    <p:cNvPr id="11298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67" y="3312"/>
                      <a:ext cx="27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15</a:t>
                      </a:r>
                    </a:p>
                  </p:txBody>
                </p:sp>
                <p:sp>
                  <p:nvSpPr>
                    <p:cNvPr id="11299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57" y="1661"/>
                      <a:ext cx="18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8</a:t>
                      </a:r>
                    </a:p>
                  </p:txBody>
                </p:sp>
                <p:sp>
                  <p:nvSpPr>
                    <p:cNvPr id="11300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64" y="1979"/>
                      <a:ext cx="18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1</a:t>
                      </a:r>
                    </a:p>
                  </p:txBody>
                </p:sp>
                <p:sp>
                  <p:nvSpPr>
                    <p:cNvPr id="11301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19" y="2331"/>
                      <a:ext cx="273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13</a:t>
                      </a:r>
                    </a:p>
                  </p:txBody>
                </p:sp>
                <p:sp>
                  <p:nvSpPr>
                    <p:cNvPr id="11302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65" y="2659"/>
                      <a:ext cx="18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5</a:t>
                      </a:r>
                    </a:p>
                  </p:txBody>
                </p:sp>
                <p:sp>
                  <p:nvSpPr>
                    <p:cNvPr id="11303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65" y="2976"/>
                      <a:ext cx="18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6</a:t>
                      </a:r>
                    </a:p>
                  </p:txBody>
                </p:sp>
                <p:sp>
                  <p:nvSpPr>
                    <p:cNvPr id="11304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19" y="3312"/>
                      <a:ext cx="27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11</a:t>
                      </a:r>
                    </a:p>
                  </p:txBody>
                </p:sp>
              </p:grpSp>
              <p:sp>
                <p:nvSpPr>
                  <p:cNvPr id="11288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56" y="1344"/>
                    <a:ext cx="91" cy="13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11284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2109" y="1344"/>
                  <a:ext cx="91" cy="13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85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2118" y="1462"/>
                  <a:ext cx="91" cy="13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286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2109" y="1597"/>
                  <a:ext cx="91" cy="13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1534" name="Text Box 30"/>
              <p:cNvSpPr txBox="1">
                <a:spLocks noChangeArrowheads="1"/>
              </p:cNvSpPr>
              <p:nvPr/>
            </p:nvSpPr>
            <p:spPr bwMode="auto">
              <a:xfrm>
                <a:off x="4150" y="3323"/>
                <a:ext cx="227" cy="28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342900" indent="-342900" algn="ctr">
                  <a:spcBef>
                    <a:spcPct val="20000"/>
                  </a:spcBef>
                  <a:defRPr/>
                </a:pPr>
                <a:r>
                  <a:rPr lang="cs-CZ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</a:p>
            </p:txBody>
          </p:sp>
          <p:sp>
            <p:nvSpPr>
              <p:cNvPr id="21535" name="Rectangle 31"/>
              <p:cNvSpPr>
                <a:spLocks noChangeArrowheads="1"/>
              </p:cNvSpPr>
              <p:nvPr/>
            </p:nvSpPr>
            <p:spPr bwMode="auto">
              <a:xfrm>
                <a:off x="3198" y="2734"/>
                <a:ext cx="1588" cy="5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defRPr/>
                </a:pPr>
                <a:r>
                  <a:rPr lang="cs-CZ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Ukazatel skóre</a:t>
                </a:r>
              </a:p>
              <a:p>
                <a:pPr marL="342900" indent="-342900" algn="ctr">
                  <a:spcBef>
                    <a:spcPct val="20000"/>
                  </a:spcBef>
                  <a:defRPr/>
                </a:pPr>
                <a:r>
                  <a:rPr lang="cs-CZ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A   -   B</a:t>
                </a:r>
              </a:p>
            </p:txBody>
          </p:sp>
          <p:sp>
            <p:nvSpPr>
              <p:cNvPr id="21536" name="Text Box 32"/>
              <p:cNvSpPr txBox="1">
                <a:spLocks noChangeArrowheads="1"/>
              </p:cNvSpPr>
              <p:nvPr/>
            </p:nvSpPr>
            <p:spPr bwMode="auto">
              <a:xfrm>
                <a:off x="3878" y="3324"/>
                <a:ext cx="227" cy="28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342900" indent="-342900" algn="ctr">
                  <a:spcBef>
                    <a:spcPct val="20000"/>
                  </a:spcBef>
                  <a:defRPr/>
                </a:pPr>
                <a:r>
                  <a:rPr lang="cs-CZ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-</a:t>
                </a:r>
              </a:p>
            </p:txBody>
          </p:sp>
          <p:sp>
            <p:nvSpPr>
              <p:cNvPr id="11282" name="Line 33"/>
              <p:cNvSpPr>
                <a:spLocks noChangeShapeType="1"/>
              </p:cNvSpPr>
              <p:nvPr/>
            </p:nvSpPr>
            <p:spPr bwMode="auto">
              <a:xfrm flipH="1">
                <a:off x="1148" y="1471"/>
                <a:ext cx="91" cy="1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275" name="Text Box 35"/>
            <p:cNvSpPr txBox="1">
              <a:spLocks noChangeArrowheads="1"/>
            </p:cNvSpPr>
            <p:nvPr/>
          </p:nvSpPr>
          <p:spPr bwMode="auto">
            <a:xfrm>
              <a:off x="1429" y="3702"/>
              <a:ext cx="31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3:2</a:t>
              </a:r>
            </a:p>
          </p:txBody>
        </p:sp>
        <p:sp>
          <p:nvSpPr>
            <p:cNvPr id="11276" name="Text Box 37"/>
            <p:cNvSpPr txBox="1">
              <a:spLocks noChangeArrowheads="1"/>
            </p:cNvSpPr>
            <p:nvPr/>
          </p:nvSpPr>
          <p:spPr bwMode="auto">
            <a:xfrm>
              <a:off x="476" y="3702"/>
              <a:ext cx="31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2:3</a:t>
              </a:r>
            </a:p>
          </p:txBody>
        </p:sp>
      </p:grpSp>
      <p:sp>
        <p:nvSpPr>
          <p:cNvPr id="21546" name="Text Box 42"/>
          <p:cNvSpPr txBox="1">
            <a:spLocks noChangeArrowheads="1"/>
          </p:cNvSpPr>
          <p:nvPr/>
        </p:nvSpPr>
        <p:spPr bwMode="auto">
          <a:xfrm>
            <a:off x="3935413" y="44656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 dirty="0"/>
              <a:t>10</a:t>
            </a:r>
          </a:p>
        </p:txBody>
      </p:sp>
      <p:sp>
        <p:nvSpPr>
          <p:cNvPr id="21579" name="Text Box 75"/>
          <p:cNvSpPr txBox="1">
            <a:spLocks noChangeArrowheads="1"/>
          </p:cNvSpPr>
          <p:nvPr/>
        </p:nvSpPr>
        <p:spPr bwMode="auto">
          <a:xfrm>
            <a:off x="4295776" y="4464050"/>
            <a:ext cx="504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 dirty="0"/>
              <a:t>3:2</a:t>
            </a:r>
          </a:p>
        </p:txBody>
      </p:sp>
      <p:sp>
        <p:nvSpPr>
          <p:cNvPr id="21582" name="AutoShape 78"/>
          <p:cNvSpPr>
            <a:spLocks noChangeArrowheads="1"/>
          </p:cNvSpPr>
          <p:nvPr/>
        </p:nvSpPr>
        <p:spPr bwMode="auto">
          <a:xfrm>
            <a:off x="4440238" y="4751389"/>
            <a:ext cx="215900" cy="936625"/>
          </a:xfrm>
          <a:prstGeom prst="upArrow">
            <a:avLst>
              <a:gd name="adj1" fmla="val 50000"/>
              <a:gd name="adj2" fmla="val 10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1583" name="AutoShape 79"/>
          <p:cNvSpPr>
            <a:spLocks noChangeArrowheads="1"/>
          </p:cNvSpPr>
          <p:nvPr/>
        </p:nvSpPr>
        <p:spPr bwMode="auto">
          <a:xfrm>
            <a:off x="4008438" y="4752976"/>
            <a:ext cx="215900" cy="936625"/>
          </a:xfrm>
          <a:prstGeom prst="upArrow">
            <a:avLst>
              <a:gd name="adj1" fmla="val 50000"/>
              <a:gd name="adj2" fmla="val 10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8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10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21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10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46" grpId="0"/>
      <p:bldP spid="21579" grpId="0"/>
      <p:bldP spid="21582" grpId="0" animBg="1"/>
      <p:bldP spid="21583" grpId="0" animBg="1"/>
      <p:bldP spid="2158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4402138" cy="941387"/>
          </a:xfrm>
        </p:spPr>
        <p:txBody>
          <a:bodyPr/>
          <a:lstStyle/>
          <a:p>
            <a:pPr algn="l" eaLnBrk="1" hangingPunct="1"/>
            <a:r>
              <a:rPr lang="cs-CZ" sz="2000"/>
              <a:t>Základní principy vyplňování zápisu: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692151"/>
            <a:ext cx="4248150" cy="460375"/>
          </a:xfrm>
        </p:spPr>
        <p:txBody>
          <a:bodyPr/>
          <a:lstStyle/>
          <a:p>
            <a:pPr eaLnBrk="1" hangingPunct="1"/>
            <a:r>
              <a:rPr lang="cs-CZ" sz="2000"/>
              <a:t>zápis střídání hráče(-ů)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591175" y="1844675"/>
            <a:ext cx="446563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družstvo A – hráč č. 3 střídá hráče č. 11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b="1" dirty="0">
                <a:latin typeface="Times New Roman" pitchFamily="18" charset="0"/>
              </a:rPr>
              <a:t>zapisovatel (včetně signalizace pažemi)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cs-CZ" sz="1400" b="1" dirty="0">
                <a:latin typeface="Times New Roman" pitchFamily="18" charset="0"/>
              </a:rPr>
              <a:t>zkontroluje a zapíše číslo střídajícího hráče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cs-CZ" sz="1400" b="1" dirty="0">
                <a:latin typeface="Times New Roman" pitchFamily="18" charset="0"/>
              </a:rPr>
              <a:t>zapíše stav při střídání (Z POHLEDU STŘÍDAJÍCÍHO DRUŽSTVA) – </a:t>
            </a:r>
            <a:r>
              <a:rPr lang="cs-CZ" sz="1600" b="1" dirty="0">
                <a:solidFill>
                  <a:schemeClr val="accent6"/>
                </a:solidFill>
                <a:latin typeface="Times New Roman" pitchFamily="18" charset="0"/>
              </a:rPr>
              <a:t>do kolonky k hráči, který vstupuje do hřiště</a:t>
            </a:r>
            <a:endParaRPr lang="cs-CZ" sz="1400" b="1" dirty="0">
              <a:solidFill>
                <a:schemeClr val="accent6"/>
              </a:solidFill>
              <a:latin typeface="Times New Roman" pitchFamily="18" charset="0"/>
            </a:endParaRPr>
          </a:p>
        </p:txBody>
      </p:sp>
      <p:grpSp>
        <p:nvGrpSpPr>
          <p:cNvPr id="12293" name="Group 5"/>
          <p:cNvGrpSpPr>
            <a:grpSpLocks/>
          </p:cNvGrpSpPr>
          <p:nvPr/>
        </p:nvGrpSpPr>
        <p:grpSpPr bwMode="auto">
          <a:xfrm>
            <a:off x="2208213" y="1773238"/>
            <a:ext cx="6913562" cy="4464050"/>
            <a:chOff x="431" y="1117"/>
            <a:chExt cx="4355" cy="2812"/>
          </a:xfrm>
        </p:grpSpPr>
        <p:grpSp>
          <p:nvGrpSpPr>
            <p:cNvPr id="12300" name="Group 6"/>
            <p:cNvGrpSpPr>
              <a:grpSpLocks/>
            </p:cNvGrpSpPr>
            <p:nvPr/>
          </p:nvGrpSpPr>
          <p:grpSpPr bwMode="auto">
            <a:xfrm>
              <a:off x="431" y="1117"/>
              <a:ext cx="4355" cy="2812"/>
              <a:chOff x="431" y="1117"/>
              <a:chExt cx="4355" cy="2812"/>
            </a:xfrm>
          </p:grpSpPr>
          <p:sp>
            <p:nvSpPr>
              <p:cNvPr id="22535" name="Text Box 7"/>
              <p:cNvSpPr txBox="1">
                <a:spLocks noChangeArrowheads="1"/>
              </p:cNvSpPr>
              <p:nvPr/>
            </p:nvSpPr>
            <p:spPr bwMode="auto">
              <a:xfrm>
                <a:off x="3606" y="3323"/>
                <a:ext cx="227" cy="28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342900" indent="-342900" algn="ctr">
                  <a:spcBef>
                    <a:spcPct val="20000"/>
                  </a:spcBef>
                  <a:defRPr/>
                </a:pPr>
                <a:r>
                  <a:rPr lang="cs-CZ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</a:p>
            </p:txBody>
          </p:sp>
          <p:grpSp>
            <p:nvGrpSpPr>
              <p:cNvPr id="12304" name="Group 8"/>
              <p:cNvGrpSpPr>
                <a:grpSpLocks/>
              </p:cNvGrpSpPr>
              <p:nvPr/>
            </p:nvGrpSpPr>
            <p:grpSpPr bwMode="auto">
              <a:xfrm>
                <a:off x="431" y="1117"/>
                <a:ext cx="1967" cy="2812"/>
                <a:chOff x="431" y="1117"/>
                <a:chExt cx="1967" cy="2812"/>
              </a:xfrm>
            </p:grpSpPr>
            <p:grpSp>
              <p:nvGrpSpPr>
                <p:cNvPr id="12309" name="Group 9"/>
                <p:cNvGrpSpPr>
                  <a:grpSpLocks/>
                </p:cNvGrpSpPr>
                <p:nvPr/>
              </p:nvGrpSpPr>
              <p:grpSpPr bwMode="auto">
                <a:xfrm>
                  <a:off x="431" y="1117"/>
                  <a:ext cx="1967" cy="2812"/>
                  <a:chOff x="431" y="1117"/>
                  <a:chExt cx="1967" cy="2812"/>
                </a:xfrm>
              </p:grpSpPr>
              <p:grpSp>
                <p:nvGrpSpPr>
                  <p:cNvPr id="12313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31" y="1117"/>
                    <a:ext cx="1967" cy="2812"/>
                    <a:chOff x="431" y="1117"/>
                    <a:chExt cx="1967" cy="2812"/>
                  </a:xfrm>
                </p:grpSpPr>
                <p:pic>
                  <p:nvPicPr>
                    <p:cNvPr id="12315" name="Picture 11" descr="set1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431" y="1117"/>
                      <a:ext cx="1967" cy="281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2316" name="Text 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48" y="1480"/>
                      <a:ext cx="18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A</a:t>
                      </a:r>
                    </a:p>
                  </p:txBody>
                </p:sp>
                <p:sp>
                  <p:nvSpPr>
                    <p:cNvPr id="12317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01" y="1480"/>
                      <a:ext cx="18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B</a:t>
                      </a:r>
                    </a:p>
                  </p:txBody>
                </p:sp>
                <p:sp>
                  <p:nvSpPr>
                    <p:cNvPr id="12318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57" y="1315"/>
                      <a:ext cx="409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10:00</a:t>
                      </a:r>
                    </a:p>
                  </p:txBody>
                </p:sp>
                <p:sp>
                  <p:nvSpPr>
                    <p:cNvPr id="12319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2" y="1650"/>
                      <a:ext cx="18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2</a:t>
                      </a:r>
                    </a:p>
                  </p:txBody>
                </p:sp>
                <p:sp>
                  <p:nvSpPr>
                    <p:cNvPr id="12320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2" y="1968"/>
                      <a:ext cx="18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5</a:t>
                      </a:r>
                    </a:p>
                  </p:txBody>
                </p:sp>
                <p:sp>
                  <p:nvSpPr>
                    <p:cNvPr id="12321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67" y="2314"/>
                      <a:ext cx="27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11</a:t>
                      </a:r>
                    </a:p>
                  </p:txBody>
                </p:sp>
                <p:sp>
                  <p:nvSpPr>
                    <p:cNvPr id="12322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2" y="2659"/>
                      <a:ext cx="18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7</a:t>
                      </a:r>
                    </a:p>
                  </p:txBody>
                </p:sp>
                <p:sp>
                  <p:nvSpPr>
                    <p:cNvPr id="12323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2" y="2976"/>
                      <a:ext cx="18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4</a:t>
                      </a:r>
                    </a:p>
                  </p:txBody>
                </p:sp>
                <p:sp>
                  <p:nvSpPr>
                    <p:cNvPr id="12324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67" y="3312"/>
                      <a:ext cx="27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15</a:t>
                      </a:r>
                    </a:p>
                  </p:txBody>
                </p:sp>
                <p:sp>
                  <p:nvSpPr>
                    <p:cNvPr id="12325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57" y="1661"/>
                      <a:ext cx="18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8</a:t>
                      </a:r>
                    </a:p>
                  </p:txBody>
                </p:sp>
                <p:sp>
                  <p:nvSpPr>
                    <p:cNvPr id="12326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64" y="1979"/>
                      <a:ext cx="18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1</a:t>
                      </a:r>
                    </a:p>
                  </p:txBody>
                </p:sp>
                <p:sp>
                  <p:nvSpPr>
                    <p:cNvPr id="12327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19" y="2331"/>
                      <a:ext cx="273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13</a:t>
                      </a:r>
                    </a:p>
                  </p:txBody>
                </p:sp>
                <p:sp>
                  <p:nvSpPr>
                    <p:cNvPr id="12328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65" y="2659"/>
                      <a:ext cx="18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5</a:t>
                      </a:r>
                    </a:p>
                  </p:txBody>
                </p:sp>
                <p:sp>
                  <p:nvSpPr>
                    <p:cNvPr id="12329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65" y="2976"/>
                      <a:ext cx="18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6</a:t>
                      </a:r>
                    </a:p>
                  </p:txBody>
                </p:sp>
                <p:sp>
                  <p:nvSpPr>
                    <p:cNvPr id="12330" name="Text Box 2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19" y="3312"/>
                      <a:ext cx="272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cs-CZ" sz="1400" b="1"/>
                        <a:t>11</a:t>
                      </a:r>
                    </a:p>
                  </p:txBody>
                </p:sp>
              </p:grpSp>
              <p:sp>
                <p:nvSpPr>
                  <p:cNvPr id="12314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56" y="1344"/>
                    <a:ext cx="91" cy="13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12310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2109" y="1344"/>
                  <a:ext cx="91" cy="13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2311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2118" y="1462"/>
                  <a:ext cx="91" cy="13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2312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2109" y="1597"/>
                  <a:ext cx="91" cy="13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2559" name="Text Box 31"/>
              <p:cNvSpPr txBox="1">
                <a:spLocks noChangeArrowheads="1"/>
              </p:cNvSpPr>
              <p:nvPr/>
            </p:nvSpPr>
            <p:spPr bwMode="auto">
              <a:xfrm>
                <a:off x="4150" y="3323"/>
                <a:ext cx="227" cy="28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342900" indent="-342900" algn="ctr">
                  <a:spcBef>
                    <a:spcPct val="20000"/>
                  </a:spcBef>
                  <a:defRPr/>
                </a:pPr>
                <a:r>
                  <a:rPr lang="cs-CZ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</a:p>
            </p:txBody>
          </p:sp>
          <p:sp>
            <p:nvSpPr>
              <p:cNvPr id="22560" name="Rectangle 32"/>
              <p:cNvSpPr>
                <a:spLocks noChangeArrowheads="1"/>
              </p:cNvSpPr>
              <p:nvPr/>
            </p:nvSpPr>
            <p:spPr bwMode="auto">
              <a:xfrm>
                <a:off x="3198" y="2734"/>
                <a:ext cx="1588" cy="5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defRPr/>
                </a:pPr>
                <a:r>
                  <a:rPr lang="cs-CZ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Ukazatel skóre</a:t>
                </a:r>
              </a:p>
              <a:p>
                <a:pPr marL="342900" indent="-342900" algn="ctr">
                  <a:spcBef>
                    <a:spcPct val="20000"/>
                  </a:spcBef>
                  <a:defRPr/>
                </a:pPr>
                <a:r>
                  <a:rPr lang="cs-CZ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A   -   B</a:t>
                </a:r>
              </a:p>
            </p:txBody>
          </p:sp>
          <p:sp>
            <p:nvSpPr>
              <p:cNvPr id="22561" name="Text Box 33"/>
              <p:cNvSpPr txBox="1">
                <a:spLocks noChangeArrowheads="1"/>
              </p:cNvSpPr>
              <p:nvPr/>
            </p:nvSpPr>
            <p:spPr bwMode="auto">
              <a:xfrm>
                <a:off x="3878" y="3324"/>
                <a:ext cx="227" cy="28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342900" indent="-342900" algn="ctr">
                  <a:spcBef>
                    <a:spcPct val="20000"/>
                  </a:spcBef>
                  <a:defRPr/>
                </a:pPr>
                <a:r>
                  <a:rPr lang="cs-CZ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-</a:t>
                </a:r>
              </a:p>
            </p:txBody>
          </p:sp>
          <p:sp>
            <p:nvSpPr>
              <p:cNvPr id="12308" name="Line 34"/>
              <p:cNvSpPr>
                <a:spLocks noChangeShapeType="1"/>
              </p:cNvSpPr>
              <p:nvPr/>
            </p:nvSpPr>
            <p:spPr bwMode="auto">
              <a:xfrm flipH="1">
                <a:off x="1148" y="1471"/>
                <a:ext cx="91" cy="1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301" name="Text Box 35"/>
            <p:cNvSpPr txBox="1">
              <a:spLocks noChangeArrowheads="1"/>
            </p:cNvSpPr>
            <p:nvPr/>
          </p:nvSpPr>
          <p:spPr bwMode="auto">
            <a:xfrm>
              <a:off x="1429" y="3702"/>
              <a:ext cx="31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3:2</a:t>
              </a:r>
            </a:p>
          </p:txBody>
        </p:sp>
        <p:sp>
          <p:nvSpPr>
            <p:cNvPr id="12302" name="Text Box 36"/>
            <p:cNvSpPr txBox="1">
              <a:spLocks noChangeArrowheads="1"/>
            </p:cNvSpPr>
            <p:nvPr/>
          </p:nvSpPr>
          <p:spPr bwMode="auto">
            <a:xfrm>
              <a:off x="476" y="3702"/>
              <a:ext cx="31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2:3</a:t>
              </a:r>
            </a:p>
          </p:txBody>
        </p:sp>
      </p:grpSp>
      <p:sp>
        <p:nvSpPr>
          <p:cNvPr id="12294" name="Text Box 37"/>
          <p:cNvSpPr txBox="1">
            <a:spLocks noChangeArrowheads="1"/>
          </p:cNvSpPr>
          <p:nvPr/>
        </p:nvSpPr>
        <p:spPr bwMode="auto">
          <a:xfrm>
            <a:off x="3935413" y="44656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10</a:t>
            </a:r>
          </a:p>
        </p:txBody>
      </p:sp>
      <p:sp>
        <p:nvSpPr>
          <p:cNvPr id="12295" name="Text Box 38"/>
          <p:cNvSpPr txBox="1">
            <a:spLocks noChangeArrowheads="1"/>
          </p:cNvSpPr>
          <p:nvPr/>
        </p:nvSpPr>
        <p:spPr bwMode="auto">
          <a:xfrm>
            <a:off x="4295776" y="4464050"/>
            <a:ext cx="504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3:2</a:t>
            </a:r>
          </a:p>
        </p:txBody>
      </p:sp>
      <p:sp>
        <p:nvSpPr>
          <p:cNvPr id="22567" name="AutoShape 39"/>
          <p:cNvSpPr>
            <a:spLocks noChangeArrowheads="1"/>
          </p:cNvSpPr>
          <p:nvPr/>
        </p:nvSpPr>
        <p:spPr bwMode="auto">
          <a:xfrm>
            <a:off x="2855913" y="4221164"/>
            <a:ext cx="215900" cy="936625"/>
          </a:xfrm>
          <a:prstGeom prst="upArrow">
            <a:avLst>
              <a:gd name="adj1" fmla="val 50000"/>
              <a:gd name="adj2" fmla="val 10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68" name="AutoShape 40"/>
          <p:cNvSpPr>
            <a:spLocks noChangeArrowheads="1"/>
          </p:cNvSpPr>
          <p:nvPr/>
        </p:nvSpPr>
        <p:spPr bwMode="auto">
          <a:xfrm>
            <a:off x="2495550" y="4221164"/>
            <a:ext cx="215900" cy="936625"/>
          </a:xfrm>
          <a:prstGeom prst="upArrow">
            <a:avLst>
              <a:gd name="adj1" fmla="val 50000"/>
              <a:gd name="adj2" fmla="val 10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2495550" y="3933825"/>
            <a:ext cx="287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3</a:t>
            </a:r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2782889" y="3933825"/>
            <a:ext cx="504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2:3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10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8" dur="100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7" grpId="0" animBg="1"/>
      <p:bldP spid="22568" grpId="0" animBg="1"/>
      <p:bldP spid="22568" grpId="1" animBg="1"/>
      <p:bldP spid="22569" grpId="0"/>
      <p:bldP spid="225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7248526" y="5275263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7248526" y="5275263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8112126" y="5275263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13317" name="Rectangle 27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4402138" cy="941387"/>
          </a:xfrm>
        </p:spPr>
        <p:txBody>
          <a:bodyPr/>
          <a:lstStyle/>
          <a:p>
            <a:pPr algn="l" eaLnBrk="1" hangingPunct="1"/>
            <a:r>
              <a:rPr lang="cs-CZ" sz="2000"/>
              <a:t>Základní principy vyplňování zápisu:</a:t>
            </a:r>
          </a:p>
        </p:txBody>
      </p:sp>
      <p:sp>
        <p:nvSpPr>
          <p:cNvPr id="13318" name="Rectangle 28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692151"/>
            <a:ext cx="4248150" cy="460375"/>
          </a:xfrm>
        </p:spPr>
        <p:txBody>
          <a:bodyPr/>
          <a:lstStyle/>
          <a:p>
            <a:pPr eaLnBrk="1" hangingPunct="1"/>
            <a:r>
              <a:rPr lang="cs-CZ" sz="2000"/>
              <a:t>zápis střídání hráče(-ů)</a:t>
            </a:r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6600825" y="4340226"/>
            <a:ext cx="25209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Ukazatel skóre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  -   B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7680326" y="5276850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5664201" y="1916113"/>
            <a:ext cx="4608513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družstvo A získá 3 body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družstvo B – hráč č. 5 střídá hráče č. 10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b="1" dirty="0">
                <a:latin typeface="Times New Roman" pitchFamily="18" charset="0"/>
              </a:rPr>
              <a:t>zapisovatel (včetně signalizace pažemi)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cs-CZ" sz="1400" b="1" dirty="0">
                <a:latin typeface="Times New Roman" pitchFamily="18" charset="0"/>
              </a:rPr>
              <a:t>zapíše stav při střídání (Z POHLEDU STŘÍDAJÍCÍHO DRUŽSTVA) – </a:t>
            </a:r>
            <a:r>
              <a:rPr lang="cs-CZ" sz="1600" b="1" dirty="0">
                <a:solidFill>
                  <a:schemeClr val="accent6"/>
                </a:solidFill>
                <a:latin typeface="Times New Roman" pitchFamily="18" charset="0"/>
              </a:rPr>
              <a:t>do kolonky </a:t>
            </a:r>
            <a:br>
              <a:rPr lang="cs-CZ" sz="1600" b="1" dirty="0">
                <a:solidFill>
                  <a:schemeClr val="accent6"/>
                </a:solidFill>
                <a:latin typeface="Times New Roman" pitchFamily="18" charset="0"/>
              </a:rPr>
            </a:br>
            <a:r>
              <a:rPr lang="cs-CZ" sz="1600" b="1" dirty="0">
                <a:solidFill>
                  <a:schemeClr val="accent6"/>
                </a:solidFill>
                <a:latin typeface="Times New Roman" pitchFamily="18" charset="0"/>
              </a:rPr>
              <a:t>k hráči, který vstupuje do hřiště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cs-CZ" sz="1400" b="1" dirty="0">
                <a:latin typeface="Times New Roman" pitchFamily="18" charset="0"/>
              </a:rPr>
              <a:t>zakroužkuje hráče č. 10 (v tomto setu již nemůže být řádně střídán)</a:t>
            </a:r>
          </a:p>
        </p:txBody>
      </p:sp>
      <p:grpSp>
        <p:nvGrpSpPr>
          <p:cNvPr id="13322" name="Group 36"/>
          <p:cNvGrpSpPr>
            <a:grpSpLocks/>
          </p:cNvGrpSpPr>
          <p:nvPr/>
        </p:nvGrpSpPr>
        <p:grpSpPr bwMode="auto">
          <a:xfrm>
            <a:off x="2208213" y="1773238"/>
            <a:ext cx="3122612" cy="4464050"/>
            <a:chOff x="431" y="1117"/>
            <a:chExt cx="1967" cy="2812"/>
          </a:xfrm>
        </p:grpSpPr>
        <p:grpSp>
          <p:nvGrpSpPr>
            <p:cNvPr id="13338" name="Group 3"/>
            <p:cNvGrpSpPr>
              <a:grpSpLocks/>
            </p:cNvGrpSpPr>
            <p:nvPr/>
          </p:nvGrpSpPr>
          <p:grpSpPr bwMode="auto">
            <a:xfrm>
              <a:off x="431" y="1117"/>
              <a:ext cx="1967" cy="2812"/>
              <a:chOff x="431" y="1117"/>
              <a:chExt cx="1967" cy="2812"/>
            </a:xfrm>
          </p:grpSpPr>
          <p:grpSp>
            <p:nvGrpSpPr>
              <p:cNvPr id="13340" name="Group 4"/>
              <p:cNvGrpSpPr>
                <a:grpSpLocks/>
              </p:cNvGrpSpPr>
              <p:nvPr/>
            </p:nvGrpSpPr>
            <p:grpSpPr bwMode="auto">
              <a:xfrm>
                <a:off x="431" y="1117"/>
                <a:ext cx="1967" cy="2812"/>
                <a:chOff x="431" y="1117"/>
                <a:chExt cx="1967" cy="2812"/>
              </a:xfrm>
            </p:grpSpPr>
            <p:grpSp>
              <p:nvGrpSpPr>
                <p:cNvPr id="13344" name="Group 5"/>
                <p:cNvGrpSpPr>
                  <a:grpSpLocks/>
                </p:cNvGrpSpPr>
                <p:nvPr/>
              </p:nvGrpSpPr>
              <p:grpSpPr bwMode="auto">
                <a:xfrm>
                  <a:off x="431" y="1117"/>
                  <a:ext cx="1967" cy="2812"/>
                  <a:chOff x="431" y="1117"/>
                  <a:chExt cx="1967" cy="2812"/>
                </a:xfrm>
              </p:grpSpPr>
              <p:pic>
                <p:nvPicPr>
                  <p:cNvPr id="13346" name="Picture 6" descr="set1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431" y="1117"/>
                    <a:ext cx="1967" cy="28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334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8" y="1480"/>
                    <a:ext cx="18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A</a:t>
                    </a:r>
                  </a:p>
                </p:txBody>
              </p:sp>
              <p:sp>
                <p:nvSpPr>
                  <p:cNvPr id="133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01" y="1480"/>
                    <a:ext cx="18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B</a:t>
                    </a:r>
                  </a:p>
                </p:txBody>
              </p:sp>
              <p:sp>
                <p:nvSpPr>
                  <p:cNvPr id="133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7" y="1315"/>
                    <a:ext cx="409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10:00</a:t>
                    </a:r>
                  </a:p>
                </p:txBody>
              </p:sp>
              <p:sp>
                <p:nvSpPr>
                  <p:cNvPr id="133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2" y="1650"/>
                    <a:ext cx="18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2</a:t>
                    </a:r>
                  </a:p>
                </p:txBody>
              </p:sp>
              <p:sp>
                <p:nvSpPr>
                  <p:cNvPr id="13351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2" y="1968"/>
                    <a:ext cx="18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5</a:t>
                    </a:r>
                  </a:p>
                </p:txBody>
              </p:sp>
              <p:sp>
                <p:nvSpPr>
                  <p:cNvPr id="13352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7" y="2314"/>
                    <a:ext cx="27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11</a:t>
                    </a:r>
                  </a:p>
                </p:txBody>
              </p:sp>
              <p:sp>
                <p:nvSpPr>
                  <p:cNvPr id="13353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2" y="2659"/>
                    <a:ext cx="18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7</a:t>
                    </a:r>
                  </a:p>
                </p:txBody>
              </p:sp>
              <p:sp>
                <p:nvSpPr>
                  <p:cNvPr id="13354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2" y="2976"/>
                    <a:ext cx="18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4</a:t>
                    </a:r>
                  </a:p>
                </p:txBody>
              </p:sp>
              <p:sp>
                <p:nvSpPr>
                  <p:cNvPr id="13355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7" y="3312"/>
                    <a:ext cx="27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15</a:t>
                    </a:r>
                  </a:p>
                </p:txBody>
              </p:sp>
              <p:sp>
                <p:nvSpPr>
                  <p:cNvPr id="13356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57" y="1661"/>
                    <a:ext cx="18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8</a:t>
                    </a:r>
                  </a:p>
                </p:txBody>
              </p:sp>
              <p:sp>
                <p:nvSpPr>
                  <p:cNvPr id="13357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64" y="1979"/>
                    <a:ext cx="18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1</a:t>
                    </a:r>
                  </a:p>
                </p:txBody>
              </p:sp>
              <p:sp>
                <p:nvSpPr>
                  <p:cNvPr id="13358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19" y="2331"/>
                    <a:ext cx="27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13</a:t>
                    </a:r>
                  </a:p>
                </p:txBody>
              </p:sp>
              <p:sp>
                <p:nvSpPr>
                  <p:cNvPr id="13359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65" y="2659"/>
                    <a:ext cx="18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5</a:t>
                    </a:r>
                  </a:p>
                </p:txBody>
              </p:sp>
              <p:sp>
                <p:nvSpPr>
                  <p:cNvPr id="13360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65" y="2976"/>
                    <a:ext cx="18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6</a:t>
                    </a:r>
                  </a:p>
                </p:txBody>
              </p:sp>
              <p:sp>
                <p:nvSpPr>
                  <p:cNvPr id="13361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19" y="3312"/>
                    <a:ext cx="27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11</a:t>
                    </a:r>
                  </a:p>
                </p:txBody>
              </p:sp>
            </p:grpSp>
            <p:sp>
              <p:nvSpPr>
                <p:cNvPr id="13345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156" y="1344"/>
                  <a:ext cx="91" cy="13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3341" name="Line 23"/>
              <p:cNvSpPr>
                <a:spLocks noChangeShapeType="1"/>
              </p:cNvSpPr>
              <p:nvPr/>
            </p:nvSpPr>
            <p:spPr bwMode="auto">
              <a:xfrm flipH="1">
                <a:off x="2109" y="1344"/>
                <a:ext cx="91" cy="1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42" name="Line 24"/>
              <p:cNvSpPr>
                <a:spLocks noChangeShapeType="1"/>
              </p:cNvSpPr>
              <p:nvPr/>
            </p:nvSpPr>
            <p:spPr bwMode="auto">
              <a:xfrm flipH="1">
                <a:off x="2118" y="1462"/>
                <a:ext cx="91" cy="1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43" name="Line 25"/>
              <p:cNvSpPr>
                <a:spLocks noChangeShapeType="1"/>
              </p:cNvSpPr>
              <p:nvPr/>
            </p:nvSpPr>
            <p:spPr bwMode="auto">
              <a:xfrm flipH="1">
                <a:off x="2109" y="1597"/>
                <a:ext cx="91" cy="1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339" name="Line 32"/>
            <p:cNvSpPr>
              <a:spLocks noChangeShapeType="1"/>
            </p:cNvSpPr>
            <p:nvPr/>
          </p:nvSpPr>
          <p:spPr bwMode="auto">
            <a:xfrm flipH="1">
              <a:off x="1148" y="1471"/>
              <a:ext cx="9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4609" name="Line 33"/>
          <p:cNvSpPr>
            <a:spLocks noChangeShapeType="1"/>
          </p:cNvSpPr>
          <p:nvPr/>
        </p:nvSpPr>
        <p:spPr bwMode="auto">
          <a:xfrm flipH="1">
            <a:off x="3359151" y="2492375"/>
            <a:ext cx="1444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 flipH="1">
            <a:off x="3359151" y="2663825"/>
            <a:ext cx="1444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 flipH="1">
            <a:off x="3359151" y="2852738"/>
            <a:ext cx="1444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613" name="AutoShape 37"/>
          <p:cNvSpPr>
            <a:spLocks noChangeArrowheads="1"/>
          </p:cNvSpPr>
          <p:nvPr/>
        </p:nvSpPr>
        <p:spPr bwMode="auto">
          <a:xfrm>
            <a:off x="3287714" y="3068638"/>
            <a:ext cx="288925" cy="863600"/>
          </a:xfrm>
          <a:prstGeom prst="upArrow">
            <a:avLst>
              <a:gd name="adj1" fmla="val 50000"/>
              <a:gd name="adj2" fmla="val 747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327" name="Text Box 39"/>
          <p:cNvSpPr txBox="1">
            <a:spLocks noChangeArrowheads="1"/>
          </p:cNvSpPr>
          <p:nvPr/>
        </p:nvSpPr>
        <p:spPr bwMode="auto">
          <a:xfrm>
            <a:off x="3935413" y="44656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10</a:t>
            </a:r>
          </a:p>
        </p:txBody>
      </p:sp>
      <p:sp>
        <p:nvSpPr>
          <p:cNvPr id="13328" name="Text Box 40"/>
          <p:cNvSpPr txBox="1">
            <a:spLocks noChangeArrowheads="1"/>
          </p:cNvSpPr>
          <p:nvPr/>
        </p:nvSpPr>
        <p:spPr bwMode="auto">
          <a:xfrm>
            <a:off x="4295776" y="4464050"/>
            <a:ext cx="504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3:2</a:t>
            </a:r>
          </a:p>
        </p:txBody>
      </p:sp>
      <p:sp>
        <p:nvSpPr>
          <p:cNvPr id="13329" name="Text Box 41"/>
          <p:cNvSpPr txBox="1">
            <a:spLocks noChangeArrowheads="1"/>
          </p:cNvSpPr>
          <p:nvPr/>
        </p:nvSpPr>
        <p:spPr bwMode="auto">
          <a:xfrm>
            <a:off x="2495551" y="3935413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3</a:t>
            </a:r>
          </a:p>
        </p:txBody>
      </p:sp>
      <p:sp>
        <p:nvSpPr>
          <p:cNvPr id="13330" name="Text Box 42"/>
          <p:cNvSpPr txBox="1">
            <a:spLocks noChangeArrowheads="1"/>
          </p:cNvSpPr>
          <p:nvPr/>
        </p:nvSpPr>
        <p:spPr bwMode="auto">
          <a:xfrm>
            <a:off x="2784476" y="3933825"/>
            <a:ext cx="504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2:3</a:t>
            </a:r>
          </a:p>
        </p:txBody>
      </p:sp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4295776" y="4221163"/>
            <a:ext cx="504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3:5</a:t>
            </a:r>
          </a:p>
        </p:txBody>
      </p:sp>
      <p:sp>
        <p:nvSpPr>
          <p:cNvPr id="24621" name="AutoShape 45"/>
          <p:cNvSpPr>
            <a:spLocks noChangeArrowheads="1"/>
          </p:cNvSpPr>
          <p:nvPr/>
        </p:nvSpPr>
        <p:spPr bwMode="auto">
          <a:xfrm>
            <a:off x="4727575" y="4264025"/>
            <a:ext cx="1079500" cy="215900"/>
          </a:xfrm>
          <a:prstGeom prst="lef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22" name="Oval 46"/>
          <p:cNvSpPr>
            <a:spLocks noChangeArrowheads="1"/>
          </p:cNvSpPr>
          <p:nvPr/>
        </p:nvSpPr>
        <p:spPr bwMode="auto">
          <a:xfrm>
            <a:off x="3994150" y="4481514"/>
            <a:ext cx="287338" cy="2873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23" name="AutoShape 47"/>
          <p:cNvSpPr>
            <a:spLocks noChangeArrowheads="1"/>
          </p:cNvSpPr>
          <p:nvPr/>
        </p:nvSpPr>
        <p:spPr bwMode="auto">
          <a:xfrm rot="-2700000">
            <a:off x="4440238" y="4652963"/>
            <a:ext cx="215900" cy="792162"/>
          </a:xfrm>
          <a:prstGeom prst="upArrow">
            <a:avLst>
              <a:gd name="adj1" fmla="val 50000"/>
              <a:gd name="adj2" fmla="val 91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24" name="Oval 48"/>
          <p:cNvSpPr>
            <a:spLocks noChangeArrowheads="1"/>
          </p:cNvSpPr>
          <p:nvPr/>
        </p:nvSpPr>
        <p:spPr bwMode="auto">
          <a:xfrm>
            <a:off x="2711451" y="3933825"/>
            <a:ext cx="576263" cy="28733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25" name="Oval 49"/>
          <p:cNvSpPr>
            <a:spLocks noChangeArrowheads="1"/>
          </p:cNvSpPr>
          <p:nvPr/>
        </p:nvSpPr>
        <p:spPr bwMode="auto">
          <a:xfrm>
            <a:off x="4151314" y="4221164"/>
            <a:ext cx="720725" cy="50323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2782889" y="3716338"/>
            <a:ext cx="309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>
                <a:solidFill>
                  <a:srgbClr val="FF0000"/>
                </a:solidFill>
                <a:latin typeface="Arial Black" pitchFamily="34" charset="0"/>
              </a:rPr>
              <a:t>VŽDY Z POHLEDU STŘÍDAJÍCÍHO DRUŽSTVA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4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1" dur="1000"/>
                                        <p:tgtEl>
                                          <p:spTgt spid="24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5" dur="1000"/>
                                        <p:tgtEl>
                                          <p:spTgt spid="24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8" dur="1000"/>
                                        <p:tgtEl>
                                          <p:spTgt spid="24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3" dur="1000"/>
                                        <p:tgtEl>
                                          <p:spTgt spid="24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4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4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607" grpId="0" build="p" autoUpdateAnimBg="0"/>
      <p:bldP spid="24609" grpId="0" animBg="1"/>
      <p:bldP spid="24610" grpId="0" animBg="1"/>
      <p:bldP spid="24611" grpId="0" animBg="1"/>
      <p:bldP spid="24613" grpId="0" animBg="1"/>
      <p:bldP spid="24613" grpId="1" animBg="1"/>
      <p:bldP spid="24619" grpId="0"/>
      <p:bldP spid="24621" grpId="0" animBg="1"/>
      <p:bldP spid="24621" grpId="1" animBg="1"/>
      <p:bldP spid="24622" grpId="0" animBg="1"/>
      <p:bldP spid="24623" grpId="0" animBg="1"/>
      <p:bldP spid="24623" grpId="1" animBg="1"/>
      <p:bldP spid="24624" grpId="0" animBg="1"/>
      <p:bldP spid="24625" grpId="0" animBg="1"/>
      <p:bldP spid="246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4402138" cy="941387"/>
          </a:xfrm>
        </p:spPr>
        <p:txBody>
          <a:bodyPr/>
          <a:lstStyle/>
          <a:p>
            <a:pPr algn="l" eaLnBrk="1" hangingPunct="1"/>
            <a:r>
              <a:rPr lang="cs-CZ" sz="2000"/>
              <a:t>Základní principy vyplňování zápisu: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692151"/>
            <a:ext cx="2159000" cy="460375"/>
          </a:xfrm>
        </p:spPr>
        <p:txBody>
          <a:bodyPr/>
          <a:lstStyle/>
          <a:p>
            <a:pPr eaLnBrk="1" hangingPunct="1"/>
            <a:r>
              <a:rPr lang="cs-CZ" sz="2000"/>
              <a:t>zápis sankcí</a:t>
            </a:r>
          </a:p>
        </p:txBody>
      </p:sp>
      <p:pic>
        <p:nvPicPr>
          <p:cNvPr id="25650" name="Picture 50" descr="sank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63750" y="1628776"/>
            <a:ext cx="3049588" cy="4537075"/>
          </a:xfrm>
          <a:noFill/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5232400" y="1628776"/>
            <a:ext cx="4535488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cs-CZ" b="1" dirty="0">
                <a:latin typeface="Times New Roman" pitchFamily="18" charset="0"/>
              </a:rPr>
              <a:t>Do příslušného sloupce </a:t>
            </a: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(N, T, V, D)</a:t>
            </a:r>
            <a:r>
              <a:rPr lang="cs-CZ" b="1" dirty="0">
                <a:latin typeface="Times New Roman" pitchFamily="18" charset="0"/>
              </a:rPr>
              <a:t> uveďte patřičnou zkratku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ČÍSLO = číslo hráče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T = trenér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AT = asistent trenéra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Z = zdržování</a:t>
            </a:r>
          </a:p>
          <a:p>
            <a:pPr marL="342900" indent="-342900" algn="just">
              <a:spcBef>
                <a:spcPct val="20000"/>
              </a:spcBef>
            </a:pPr>
            <a:r>
              <a:rPr lang="cs-CZ" sz="1600" b="1" dirty="0">
                <a:latin typeface="Times New Roman" pitchFamily="18" charset="0"/>
              </a:rPr>
              <a:t>případně </a:t>
            </a:r>
            <a:r>
              <a:rPr lang="cs-CZ" sz="1600" dirty="0">
                <a:latin typeface="Times New Roman" pitchFamily="18" charset="0"/>
              </a:rPr>
              <a:t>(pro tyto funkcionáře není v krajském zápise zřízena kolonka u záznamu soupisky družstva)</a:t>
            </a:r>
            <a:endParaRPr lang="cs-CZ" sz="1600" b="1" dirty="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M = masér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L = lékař</a:t>
            </a:r>
          </a:p>
        </p:txBody>
      </p:sp>
      <p:sp>
        <p:nvSpPr>
          <p:cNvPr id="25652" name="Rectangle 52"/>
          <p:cNvSpPr>
            <a:spLocks noChangeArrowheads="1"/>
          </p:cNvSpPr>
          <p:nvPr/>
        </p:nvSpPr>
        <p:spPr bwMode="auto">
          <a:xfrm>
            <a:off x="2063751" y="1844676"/>
            <a:ext cx="1439863" cy="309721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1000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9" dur="1000"/>
                                        <p:tgtEl>
                                          <p:spTgt spid="25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1000"/>
                                        <p:tgtEl>
                                          <p:spTgt spid="25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1000"/>
                                        <p:tgtEl>
                                          <p:spTgt spid="25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8" dur="1000"/>
                                        <p:tgtEl>
                                          <p:spTgt spid="25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3" dur="1000"/>
                                        <p:tgtEl>
                                          <p:spTgt spid="256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6" dur="1000"/>
                                        <p:tgtEl>
                                          <p:spTgt spid="256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9" dur="1000"/>
                                        <p:tgtEl>
                                          <p:spTgt spid="256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build="p"/>
      <p:bldP spid="256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4402138" cy="941387"/>
          </a:xfrm>
        </p:spPr>
        <p:txBody>
          <a:bodyPr/>
          <a:lstStyle/>
          <a:p>
            <a:pPr algn="l" eaLnBrk="1" hangingPunct="1"/>
            <a:r>
              <a:rPr lang="cs-CZ" sz="2000"/>
              <a:t>Základní principy vyplňování zápisu: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692151"/>
            <a:ext cx="2159000" cy="460375"/>
          </a:xfrm>
        </p:spPr>
        <p:txBody>
          <a:bodyPr/>
          <a:lstStyle/>
          <a:p>
            <a:pPr eaLnBrk="1" hangingPunct="1"/>
            <a:r>
              <a:rPr lang="cs-CZ" sz="2000"/>
              <a:t>zápis sankcí</a:t>
            </a:r>
          </a:p>
        </p:txBody>
      </p:sp>
      <p:pic>
        <p:nvPicPr>
          <p:cNvPr id="15365" name="Picture 5" descr="sank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63750" y="1628776"/>
            <a:ext cx="3049588" cy="4537075"/>
          </a:xfr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513388" y="1035844"/>
            <a:ext cx="4319588" cy="534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algn="just">
              <a:spcBef>
                <a:spcPct val="20000"/>
              </a:spcBef>
            </a:pPr>
            <a:r>
              <a:rPr lang="cs-CZ" b="1" dirty="0">
                <a:latin typeface="Times New Roman" pitchFamily="18" charset="0"/>
              </a:rPr>
              <a:t>sloupec N = napomenutí (</a:t>
            </a: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udělení ŽK)</a:t>
            </a:r>
          </a:p>
          <a:p>
            <a:pPr marL="365125" indent="-365125" algn="just">
              <a:spcBef>
                <a:spcPct val="20000"/>
              </a:spcBef>
              <a:buFontTx/>
              <a:buChar char="•"/>
            </a:pPr>
            <a:r>
              <a:rPr lang="cs-CZ" dirty="0">
                <a:solidFill>
                  <a:srgbClr val="FF0000"/>
                </a:solidFill>
                <a:latin typeface="Times New Roman" pitchFamily="18" charset="0"/>
              </a:rPr>
              <a:t>zapisuje se buď jako napomenutí za zdržování - „Z“, nebo jako individuální napomenutí, které musí být uve</a:t>
            </a:r>
            <a:r>
              <a:rPr lang="cs-CZ" dirty="0">
                <a:latin typeface="Times New Roman" pitchFamily="18" charset="0"/>
              </a:rPr>
              <a:t>deno pro </a:t>
            </a:r>
            <a:r>
              <a:rPr lang="cs-CZ" dirty="0">
                <a:solidFill>
                  <a:srgbClr val="FF0000"/>
                </a:solidFill>
                <a:latin typeface="Times New Roman" pitchFamily="18" charset="0"/>
              </a:rPr>
              <a:t>konkrétního účastníka utkání</a:t>
            </a:r>
            <a:r>
              <a:rPr lang="cs-CZ" dirty="0">
                <a:latin typeface="Times New Roman" pitchFamily="18" charset="0"/>
              </a:rPr>
              <a:t>, jakkoli to </a:t>
            </a:r>
            <a:r>
              <a:rPr lang="cs-CZ" dirty="0">
                <a:solidFill>
                  <a:srgbClr val="FF0000"/>
                </a:solidFill>
                <a:latin typeface="Times New Roman" pitchFamily="18" charset="0"/>
              </a:rPr>
              <a:t>může být napomenutí </a:t>
            </a:r>
            <a:r>
              <a:rPr lang="cs-CZ" dirty="0">
                <a:latin typeface="Times New Roman" pitchFamily="18" charset="0"/>
              </a:rPr>
              <a:t>družstva.</a:t>
            </a:r>
            <a:r>
              <a:rPr lang="cs-CZ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marL="365125" indent="-365125" algn="just">
              <a:spcBef>
                <a:spcPct val="20000"/>
              </a:spcBef>
            </a:pPr>
            <a:r>
              <a:rPr lang="cs-CZ" b="1" dirty="0">
                <a:latin typeface="Times New Roman" pitchFamily="18" charset="0"/>
              </a:rPr>
              <a:t>sloupec T = trest (udělení ČK)</a:t>
            </a:r>
          </a:p>
          <a:p>
            <a:pPr marL="365125" indent="-365125" algn="just">
              <a:spcBef>
                <a:spcPct val="20000"/>
              </a:spcBef>
              <a:buFontTx/>
              <a:buChar char="•"/>
            </a:pPr>
            <a:r>
              <a:rPr lang="cs-CZ" dirty="0">
                <a:solidFill>
                  <a:srgbClr val="FF0000"/>
                </a:solidFill>
                <a:latin typeface="Times New Roman" pitchFamily="18" charset="0"/>
              </a:rPr>
              <a:t>je to individuální trest</a:t>
            </a:r>
            <a:r>
              <a:rPr lang="cs-CZ" dirty="0">
                <a:latin typeface="Times New Roman" pitchFamily="18" charset="0"/>
              </a:rPr>
              <a:t>, musí být uveden </a:t>
            </a:r>
            <a:r>
              <a:rPr lang="cs-CZ" dirty="0">
                <a:solidFill>
                  <a:srgbClr val="FF0000"/>
                </a:solidFill>
                <a:latin typeface="Times New Roman" pitchFamily="18" charset="0"/>
              </a:rPr>
              <a:t>konkrétní účastník </a:t>
            </a:r>
            <a:r>
              <a:rPr lang="cs-CZ" dirty="0">
                <a:latin typeface="Times New Roman" pitchFamily="18" charset="0"/>
              </a:rPr>
              <a:t>utkání</a:t>
            </a:r>
          </a:p>
          <a:p>
            <a:pPr marL="365125" indent="-365125" algn="just">
              <a:spcBef>
                <a:spcPct val="20000"/>
              </a:spcBef>
            </a:pPr>
            <a:r>
              <a:rPr lang="cs-CZ" b="1" dirty="0">
                <a:latin typeface="Times New Roman" pitchFamily="18" charset="0"/>
              </a:rPr>
              <a:t>sloupec V = vyloučení</a:t>
            </a:r>
          </a:p>
          <a:p>
            <a:pPr marL="365125" indent="-365125" algn="just">
              <a:spcBef>
                <a:spcPct val="20000"/>
              </a:spcBef>
            </a:pPr>
            <a:r>
              <a:rPr lang="cs-CZ" b="1" dirty="0">
                <a:latin typeface="Times New Roman" pitchFamily="18" charset="0"/>
              </a:rPr>
              <a:t>	(udělení ŽK + ČK v jedné ruce)</a:t>
            </a:r>
          </a:p>
          <a:p>
            <a:pPr marL="365125" indent="-365125" algn="just">
              <a:spcBef>
                <a:spcPct val="20000"/>
              </a:spcBef>
              <a:buFontTx/>
              <a:buChar char="•"/>
            </a:pPr>
            <a:r>
              <a:rPr lang="cs-CZ" dirty="0">
                <a:solidFill>
                  <a:srgbClr val="FF0000"/>
                </a:solidFill>
                <a:latin typeface="Times New Roman" pitchFamily="18" charset="0"/>
              </a:rPr>
              <a:t>je to </a:t>
            </a:r>
            <a:r>
              <a:rPr lang="cs-CZ" dirty="0">
                <a:latin typeface="Times New Roman" pitchFamily="18" charset="0"/>
              </a:rPr>
              <a:t>individuální trest, musí být uveden </a:t>
            </a:r>
            <a:r>
              <a:rPr lang="cs-CZ" dirty="0">
                <a:solidFill>
                  <a:srgbClr val="FF0000"/>
                </a:solidFill>
                <a:latin typeface="Times New Roman" pitchFamily="18" charset="0"/>
              </a:rPr>
              <a:t>konkrétní </a:t>
            </a:r>
            <a:r>
              <a:rPr lang="cs-CZ" dirty="0">
                <a:latin typeface="Times New Roman" pitchFamily="18" charset="0"/>
              </a:rPr>
              <a:t>účastník utkání</a:t>
            </a:r>
          </a:p>
          <a:p>
            <a:pPr marL="365125" indent="-365125" algn="just">
              <a:spcBef>
                <a:spcPct val="20000"/>
              </a:spcBef>
            </a:pPr>
            <a:r>
              <a:rPr lang="cs-CZ" b="1" dirty="0">
                <a:latin typeface="Times New Roman" pitchFamily="18" charset="0"/>
              </a:rPr>
              <a:t>sloupec D = diskvalifikace</a:t>
            </a:r>
          </a:p>
          <a:p>
            <a:pPr marL="365125" indent="-365125" algn="just">
              <a:spcBef>
                <a:spcPct val="20000"/>
              </a:spcBef>
            </a:pPr>
            <a:r>
              <a:rPr lang="cs-CZ" b="1" dirty="0">
                <a:latin typeface="Times New Roman" pitchFamily="18" charset="0"/>
              </a:rPr>
              <a:t>	(udělení ŽK + ČK odděleně)</a:t>
            </a:r>
          </a:p>
          <a:p>
            <a:pPr marL="365125" indent="-365125" algn="just">
              <a:spcBef>
                <a:spcPct val="20000"/>
              </a:spcBef>
              <a:buFontTx/>
              <a:buChar char="•"/>
            </a:pPr>
            <a:r>
              <a:rPr lang="cs-CZ" dirty="0">
                <a:solidFill>
                  <a:srgbClr val="FF0000"/>
                </a:solidFill>
                <a:latin typeface="Times New Roman" pitchFamily="18" charset="0"/>
              </a:rPr>
              <a:t>je to </a:t>
            </a:r>
            <a:r>
              <a:rPr lang="cs-CZ" dirty="0">
                <a:latin typeface="Times New Roman" pitchFamily="18" charset="0"/>
              </a:rPr>
              <a:t>individuální trest, musí být uveden konkrétní účastník utkání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135188" y="2205038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>
                <a:solidFill>
                  <a:srgbClr val="FF0000"/>
                </a:solidFill>
                <a:latin typeface="Arial Black" pitchFamily="34" charset="0"/>
              </a:rPr>
              <a:t>Z</a:t>
            </a: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2424114" y="2276476"/>
            <a:ext cx="3024187" cy="144463"/>
          </a:xfrm>
          <a:prstGeom prst="leftArrow">
            <a:avLst>
              <a:gd name="adj1" fmla="val 50000"/>
              <a:gd name="adj2" fmla="val 5233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422526" y="2476500"/>
            <a:ext cx="474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>
                <a:solidFill>
                  <a:srgbClr val="FF0000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2463801" y="2724150"/>
            <a:ext cx="385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>
                <a:solidFill>
                  <a:srgbClr val="FF0000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2439988" y="3028950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>
                <a:solidFill>
                  <a:srgbClr val="FF0000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2782889" y="2565401"/>
            <a:ext cx="1081087" cy="142875"/>
          </a:xfrm>
          <a:prstGeom prst="leftArrow">
            <a:avLst>
              <a:gd name="adj1" fmla="val 50000"/>
              <a:gd name="adj2" fmla="val 1891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2782889" y="2852738"/>
            <a:ext cx="1081087" cy="144462"/>
          </a:xfrm>
          <a:prstGeom prst="leftArrow">
            <a:avLst>
              <a:gd name="adj1" fmla="val 50000"/>
              <a:gd name="adj2" fmla="val 18708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2783632" y="3140076"/>
            <a:ext cx="1081087" cy="144463"/>
          </a:xfrm>
          <a:prstGeom prst="leftArrow">
            <a:avLst>
              <a:gd name="adj1" fmla="val 50000"/>
              <a:gd name="adj2" fmla="val 1870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224339" y="2492375"/>
            <a:ext cx="935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  <a:latin typeface="Times New Roman" pitchFamily="18" charset="0"/>
              </a:rPr>
              <a:t>HRÁČ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4224339" y="2781300"/>
            <a:ext cx="935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  <a:latin typeface="Times New Roman" pitchFamily="18" charset="0"/>
              </a:rPr>
              <a:t>TRENÉR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4224339" y="3052763"/>
            <a:ext cx="935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  <a:latin typeface="Times New Roman" pitchFamily="18" charset="0"/>
              </a:rPr>
              <a:t>MASÉR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2855913" y="3284538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>
                <a:solidFill>
                  <a:srgbClr val="FF0000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740026" y="3573463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>
                <a:solidFill>
                  <a:srgbClr val="FF0000"/>
                </a:solidFill>
                <a:latin typeface="Times New Roman" pitchFamily="18" charset="0"/>
              </a:rPr>
              <a:t>AT</a:t>
            </a:r>
          </a:p>
        </p:txBody>
      </p:sp>
      <p:sp>
        <p:nvSpPr>
          <p:cNvPr id="26646" name="AutoShape 22"/>
          <p:cNvSpPr>
            <a:spLocks noChangeArrowheads="1"/>
          </p:cNvSpPr>
          <p:nvPr/>
        </p:nvSpPr>
        <p:spPr bwMode="auto">
          <a:xfrm>
            <a:off x="3179752" y="3411538"/>
            <a:ext cx="684000" cy="144463"/>
          </a:xfrm>
          <a:prstGeom prst="leftArrow">
            <a:avLst>
              <a:gd name="adj1" fmla="val 50000"/>
              <a:gd name="adj2" fmla="val 1891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47" name="AutoShape 23"/>
          <p:cNvSpPr>
            <a:spLocks noChangeArrowheads="1"/>
          </p:cNvSpPr>
          <p:nvPr/>
        </p:nvSpPr>
        <p:spPr bwMode="auto">
          <a:xfrm>
            <a:off x="3166435" y="3660607"/>
            <a:ext cx="683253" cy="144000"/>
          </a:xfrm>
          <a:prstGeom prst="leftArrow">
            <a:avLst>
              <a:gd name="adj1" fmla="val 50000"/>
              <a:gd name="adj2" fmla="val 18708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4224339" y="3340100"/>
            <a:ext cx="935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  <a:latin typeface="Times New Roman" pitchFamily="18" charset="0"/>
              </a:rPr>
              <a:t>LÉKAŘ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4194510" y="3448550"/>
            <a:ext cx="1119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</a:rPr>
              <a:t>ASISTENT TRENÉRA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3143250" y="3848100"/>
            <a:ext cx="433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>
                <a:solidFill>
                  <a:srgbClr val="FF0000"/>
                </a:solidFill>
                <a:latin typeface="Times New Roman" pitchFamily="18" charset="0"/>
              </a:rPr>
              <a:t>16</a:t>
            </a:r>
          </a:p>
        </p:txBody>
      </p:sp>
      <p:sp>
        <p:nvSpPr>
          <p:cNvPr id="26651" name="AutoShape 27"/>
          <p:cNvSpPr>
            <a:spLocks noChangeArrowheads="1"/>
          </p:cNvSpPr>
          <p:nvPr/>
        </p:nvSpPr>
        <p:spPr bwMode="auto">
          <a:xfrm>
            <a:off x="3517900" y="3976686"/>
            <a:ext cx="346076" cy="144464"/>
          </a:xfrm>
          <a:prstGeom prst="leftArrow">
            <a:avLst>
              <a:gd name="adj1" fmla="val 50000"/>
              <a:gd name="adj2" fmla="val 111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4224338" y="3860800"/>
            <a:ext cx="1079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  <a:latin typeface="Times New Roman" pitchFamily="18" charset="0"/>
              </a:rPr>
              <a:t>HRÁČ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10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10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2" dur="1000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5" dur="1000"/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9" dur="1000"/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8" dur="1000"/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1" dur="1000"/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5" dur="1000"/>
                                        <p:tgtEl>
                                          <p:spTgt spid="266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/>
      <p:bldP spid="26634" grpId="0" animBg="1"/>
      <p:bldP spid="26634" grpId="1" animBg="1"/>
      <p:bldP spid="26635" grpId="0"/>
      <p:bldP spid="26636" grpId="0"/>
      <p:bldP spid="26637" grpId="0"/>
      <p:bldP spid="26638" grpId="0" animBg="1"/>
      <p:bldP spid="26638" grpId="1" animBg="1"/>
      <p:bldP spid="26639" grpId="0" animBg="1"/>
      <p:bldP spid="26639" grpId="1" animBg="1"/>
      <p:bldP spid="26640" grpId="0" animBg="1"/>
      <p:bldP spid="26640" grpId="1" animBg="1"/>
      <p:bldP spid="26641" grpId="0"/>
      <p:bldP spid="26641" grpId="1"/>
      <p:bldP spid="26642" grpId="0"/>
      <p:bldP spid="26642" grpId="1"/>
      <p:bldP spid="26643" grpId="0"/>
      <p:bldP spid="26643" grpId="1"/>
      <p:bldP spid="26644" grpId="0"/>
      <p:bldP spid="26645" grpId="0"/>
      <p:bldP spid="26646" grpId="0" animBg="1"/>
      <p:bldP spid="26646" grpId="1" animBg="1"/>
      <p:bldP spid="26647" grpId="0" animBg="1"/>
      <p:bldP spid="26647" grpId="1" animBg="1"/>
      <p:bldP spid="26648" grpId="0"/>
      <p:bldP spid="26648" grpId="1"/>
      <p:bldP spid="26649" grpId="0"/>
      <p:bldP spid="26649" grpId="1"/>
      <p:bldP spid="26650" grpId="0"/>
      <p:bldP spid="26651" grpId="0" animBg="1"/>
      <p:bldP spid="266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4402138" cy="941387"/>
          </a:xfrm>
        </p:spPr>
        <p:txBody>
          <a:bodyPr/>
          <a:lstStyle/>
          <a:p>
            <a:pPr algn="l" eaLnBrk="1" hangingPunct="1"/>
            <a:r>
              <a:rPr lang="cs-CZ" sz="2000"/>
              <a:t>Základní principy vyplňování zápisu: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692151"/>
            <a:ext cx="2159000" cy="460375"/>
          </a:xfrm>
        </p:spPr>
        <p:txBody>
          <a:bodyPr/>
          <a:lstStyle/>
          <a:p>
            <a:pPr eaLnBrk="1" hangingPunct="1"/>
            <a:r>
              <a:rPr lang="cs-CZ" sz="2000"/>
              <a:t>zápis sankcí</a:t>
            </a:r>
          </a:p>
        </p:txBody>
      </p:sp>
      <p:pic>
        <p:nvPicPr>
          <p:cNvPr id="16389" name="Picture 5" descr="sank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63750" y="1628776"/>
            <a:ext cx="3049588" cy="4537075"/>
          </a:xfr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375276" y="2565400"/>
            <a:ext cx="4897189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algn="just">
              <a:spcBef>
                <a:spcPct val="20000"/>
              </a:spcBef>
              <a:buFontTx/>
              <a:buChar char="•"/>
            </a:pPr>
            <a:r>
              <a:rPr lang="cs-CZ" dirty="0">
                <a:latin typeface="Times New Roman" pitchFamily="18" charset="0"/>
              </a:rPr>
              <a:t>v 1. setu za stavu 15:20 (z pohledu družstva A) je družstvo A napomínáno za zdržování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2135188" y="2205038"/>
            <a:ext cx="360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</a:rPr>
              <a:t>Z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3503613" y="2205038"/>
            <a:ext cx="360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3863976" y="2205038"/>
            <a:ext cx="360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4295775" y="2205038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</a:rPr>
              <a:t>15:20</a:t>
            </a:r>
          </a:p>
        </p:txBody>
      </p:sp>
      <p:sp>
        <p:nvSpPr>
          <p:cNvPr id="27680" name="AutoShape 32"/>
          <p:cNvSpPr>
            <a:spLocks noChangeArrowheads="1"/>
          </p:cNvSpPr>
          <p:nvPr/>
        </p:nvSpPr>
        <p:spPr bwMode="auto">
          <a:xfrm rot="600000">
            <a:off x="5087938" y="2276475"/>
            <a:ext cx="1295400" cy="215900"/>
          </a:xfrm>
          <a:prstGeom prst="leftArrow">
            <a:avLst>
              <a:gd name="adj1" fmla="val 50000"/>
              <a:gd name="adj2" fmla="val 1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395" name="Text Box 33"/>
          <p:cNvSpPr txBox="1">
            <a:spLocks noChangeArrowheads="1"/>
          </p:cNvSpPr>
          <p:nvPr/>
        </p:nvSpPr>
        <p:spPr bwMode="auto">
          <a:xfrm>
            <a:off x="6888164" y="1700214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latin typeface="Times New Roman" pitchFamily="18" charset="0"/>
              </a:rPr>
              <a:t>Příklad: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5" grpId="0"/>
      <p:bldP spid="27676" grpId="0"/>
      <p:bldP spid="27678" grpId="0"/>
      <p:bldP spid="27679" grpId="0"/>
      <p:bldP spid="2768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4402138" cy="941387"/>
          </a:xfrm>
        </p:spPr>
        <p:txBody>
          <a:bodyPr/>
          <a:lstStyle/>
          <a:p>
            <a:pPr algn="l" eaLnBrk="1" hangingPunct="1"/>
            <a:r>
              <a:rPr lang="cs-CZ" sz="2000"/>
              <a:t>Základní principy vyplňování zápisu: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692151"/>
            <a:ext cx="2159000" cy="460375"/>
          </a:xfrm>
        </p:spPr>
        <p:txBody>
          <a:bodyPr/>
          <a:lstStyle/>
          <a:p>
            <a:pPr eaLnBrk="1" hangingPunct="1"/>
            <a:r>
              <a:rPr lang="cs-CZ" sz="2000"/>
              <a:t>zápis sankcí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75276" y="2708275"/>
            <a:ext cx="496887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algn="just">
              <a:spcBef>
                <a:spcPct val="20000"/>
              </a:spcBef>
              <a:buFontTx/>
              <a:buChar char="•"/>
            </a:pPr>
            <a:r>
              <a:rPr lang="cs-CZ" dirty="0">
                <a:latin typeface="Times New Roman" pitchFamily="18" charset="0"/>
              </a:rPr>
              <a:t>ve 2. setu za stavu 21:20 (z pohledu družstva A) je hráč č. 4 družstva A potrestán za hrubé chování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063750" y="1628776"/>
            <a:ext cx="3049588" cy="4537075"/>
            <a:chOff x="340" y="1026"/>
            <a:chExt cx="1921" cy="2858"/>
          </a:xfrm>
        </p:grpSpPr>
        <p:pic>
          <p:nvPicPr>
            <p:cNvPr id="17490" name="Picture 5" descr="sankc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0" y="1026"/>
              <a:ext cx="1921" cy="2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91" name="Text Box 6"/>
            <p:cNvSpPr txBox="1">
              <a:spLocks noChangeArrowheads="1"/>
            </p:cNvSpPr>
            <p:nvPr/>
          </p:nvSpPr>
          <p:spPr bwMode="auto">
            <a:xfrm>
              <a:off x="385" y="1389"/>
              <a:ext cx="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Z</a:t>
              </a:r>
            </a:p>
          </p:txBody>
        </p:sp>
        <p:sp>
          <p:nvSpPr>
            <p:cNvPr id="17492" name="Text Box 7"/>
            <p:cNvSpPr txBox="1">
              <a:spLocks noChangeArrowheads="1"/>
            </p:cNvSpPr>
            <p:nvPr/>
          </p:nvSpPr>
          <p:spPr bwMode="auto">
            <a:xfrm>
              <a:off x="1247" y="1389"/>
              <a:ext cx="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A</a:t>
              </a:r>
            </a:p>
          </p:txBody>
        </p:sp>
        <p:sp>
          <p:nvSpPr>
            <p:cNvPr id="17493" name="Text Box 8"/>
            <p:cNvSpPr txBox="1">
              <a:spLocks noChangeArrowheads="1"/>
            </p:cNvSpPr>
            <p:nvPr/>
          </p:nvSpPr>
          <p:spPr bwMode="auto">
            <a:xfrm>
              <a:off x="1474" y="1389"/>
              <a:ext cx="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</a:t>
              </a:r>
            </a:p>
          </p:txBody>
        </p:sp>
        <p:sp>
          <p:nvSpPr>
            <p:cNvPr id="17494" name="Text Box 9"/>
            <p:cNvSpPr txBox="1">
              <a:spLocks noChangeArrowheads="1"/>
            </p:cNvSpPr>
            <p:nvPr/>
          </p:nvSpPr>
          <p:spPr bwMode="auto">
            <a:xfrm>
              <a:off x="1746" y="1389"/>
              <a:ext cx="4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15:20</a:t>
              </a:r>
            </a:p>
          </p:txBody>
        </p:sp>
      </p:grpSp>
      <p:sp>
        <p:nvSpPr>
          <p:cNvPr id="17414" name="Text Box 11"/>
          <p:cNvSpPr txBox="1">
            <a:spLocks noChangeArrowheads="1"/>
          </p:cNvSpPr>
          <p:nvPr/>
        </p:nvSpPr>
        <p:spPr bwMode="auto">
          <a:xfrm>
            <a:off x="6888164" y="1700214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latin typeface="Times New Roman" pitchFamily="18" charset="0"/>
              </a:rPr>
              <a:t>Příklad:</a:t>
            </a:r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5016501" y="2492375"/>
            <a:ext cx="1152525" cy="215900"/>
          </a:xfrm>
          <a:prstGeom prst="leftArrow">
            <a:avLst>
              <a:gd name="adj1" fmla="val 50000"/>
              <a:gd name="adj2" fmla="val 133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2495551" y="2492375"/>
            <a:ext cx="360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3503613" y="2492375"/>
            <a:ext cx="360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3863976" y="2492375"/>
            <a:ext cx="360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4295775" y="2492375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</a:rPr>
              <a:t>21:20</a:t>
            </a:r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7319964" y="3429001"/>
            <a:ext cx="287337" cy="720725"/>
          </a:xfrm>
          <a:prstGeom prst="downArrow">
            <a:avLst>
              <a:gd name="adj1" fmla="val 50000"/>
              <a:gd name="adj2" fmla="val 62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5375276" y="4076700"/>
            <a:ext cx="45370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algn="just">
              <a:spcBef>
                <a:spcPct val="20000"/>
              </a:spcBef>
              <a:buFontTx/>
              <a:buChar char="•"/>
            </a:pPr>
            <a:r>
              <a:rPr lang="cs-CZ">
                <a:latin typeface="Times New Roman" pitchFamily="18" charset="0"/>
              </a:rPr>
              <a:t>ztráta rozehry družstva A</a:t>
            </a:r>
          </a:p>
        </p:txBody>
      </p:sp>
      <p:sp>
        <p:nvSpPr>
          <p:cNvPr id="30741" name="AutoShape 21"/>
          <p:cNvSpPr>
            <a:spLocks noChangeArrowheads="1"/>
          </p:cNvSpPr>
          <p:nvPr/>
        </p:nvSpPr>
        <p:spPr bwMode="auto">
          <a:xfrm>
            <a:off x="7319964" y="4510089"/>
            <a:ext cx="287337" cy="720725"/>
          </a:xfrm>
          <a:prstGeom prst="downArrow">
            <a:avLst>
              <a:gd name="adj1" fmla="val 50000"/>
              <a:gd name="adj2" fmla="val 62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5375276" y="5157788"/>
            <a:ext cx="45370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algn="just">
              <a:spcBef>
                <a:spcPct val="20000"/>
              </a:spcBef>
              <a:buFontTx/>
              <a:buChar char="•"/>
            </a:pPr>
            <a:r>
              <a:rPr lang="cs-CZ">
                <a:latin typeface="Times New Roman" pitchFamily="18" charset="0"/>
              </a:rPr>
              <a:t>bod družstva B je </a:t>
            </a:r>
            <a:r>
              <a:rPr lang="cs-CZ">
                <a:solidFill>
                  <a:srgbClr val="FF0000"/>
                </a:solidFill>
                <a:latin typeface="Times New Roman" pitchFamily="18" charset="0"/>
              </a:rPr>
              <a:t>zakroužkován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063750" y="1628776"/>
            <a:ext cx="3168650" cy="4537075"/>
            <a:chOff x="431" y="572"/>
            <a:chExt cx="2313" cy="3402"/>
          </a:xfrm>
        </p:grpSpPr>
        <p:grpSp>
          <p:nvGrpSpPr>
            <p:cNvPr id="17427" name="Group 24"/>
            <p:cNvGrpSpPr>
              <a:grpSpLocks/>
            </p:cNvGrpSpPr>
            <p:nvPr/>
          </p:nvGrpSpPr>
          <p:grpSpPr bwMode="auto">
            <a:xfrm>
              <a:off x="431" y="572"/>
              <a:ext cx="2313" cy="3402"/>
              <a:chOff x="431" y="0"/>
              <a:chExt cx="2903" cy="3974"/>
            </a:xfrm>
          </p:grpSpPr>
          <p:grpSp>
            <p:nvGrpSpPr>
              <p:cNvPr id="17429" name="Group 25"/>
              <p:cNvGrpSpPr>
                <a:grpSpLocks/>
              </p:cNvGrpSpPr>
              <p:nvPr/>
            </p:nvGrpSpPr>
            <p:grpSpPr bwMode="auto">
              <a:xfrm>
                <a:off x="431" y="0"/>
                <a:ext cx="2903" cy="3974"/>
                <a:chOff x="431" y="1117"/>
                <a:chExt cx="1967" cy="2812"/>
              </a:xfrm>
            </p:grpSpPr>
            <p:pic>
              <p:nvPicPr>
                <p:cNvPr id="17474" name="Picture 26" descr="set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31" y="1117"/>
                  <a:ext cx="1967" cy="28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747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748" y="1480"/>
                  <a:ext cx="182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A</a:t>
                  </a:r>
                </a:p>
              </p:txBody>
            </p:sp>
            <p:sp>
              <p:nvSpPr>
                <p:cNvPr id="1747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01" y="1480"/>
                  <a:ext cx="182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B</a:t>
                  </a:r>
                </a:p>
              </p:txBody>
            </p:sp>
            <p:sp>
              <p:nvSpPr>
                <p:cNvPr id="1747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657" y="1315"/>
                  <a:ext cx="409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10:21</a:t>
                  </a:r>
                </a:p>
              </p:txBody>
            </p:sp>
            <p:sp>
              <p:nvSpPr>
                <p:cNvPr id="1747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612" y="1650"/>
                  <a:ext cx="182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2</a:t>
                  </a:r>
                </a:p>
              </p:txBody>
            </p:sp>
            <p:sp>
              <p:nvSpPr>
                <p:cNvPr id="17479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612" y="1968"/>
                  <a:ext cx="182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5</a:t>
                  </a:r>
                </a:p>
              </p:txBody>
            </p:sp>
            <p:sp>
              <p:nvSpPr>
                <p:cNvPr id="17480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567" y="2314"/>
                  <a:ext cx="272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11</a:t>
                  </a:r>
                </a:p>
              </p:txBody>
            </p:sp>
            <p:sp>
              <p:nvSpPr>
                <p:cNvPr id="1748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612" y="2659"/>
                  <a:ext cx="182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7</a:t>
                  </a:r>
                </a:p>
              </p:txBody>
            </p:sp>
            <p:sp>
              <p:nvSpPr>
                <p:cNvPr id="1748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612" y="2976"/>
                  <a:ext cx="182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4</a:t>
                  </a:r>
                </a:p>
              </p:txBody>
            </p:sp>
            <p:sp>
              <p:nvSpPr>
                <p:cNvPr id="1748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567" y="3312"/>
                  <a:ext cx="272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15</a:t>
                  </a:r>
                </a:p>
              </p:txBody>
            </p:sp>
            <p:sp>
              <p:nvSpPr>
                <p:cNvPr id="1748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558" y="1661"/>
                  <a:ext cx="181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8</a:t>
                  </a:r>
                </a:p>
              </p:txBody>
            </p:sp>
            <p:sp>
              <p:nvSpPr>
                <p:cNvPr id="17485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564" y="1979"/>
                  <a:ext cx="182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1</a:t>
                  </a:r>
                </a:p>
              </p:txBody>
            </p:sp>
            <p:sp>
              <p:nvSpPr>
                <p:cNvPr id="1748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519" y="2331"/>
                  <a:ext cx="273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13</a:t>
                  </a:r>
                </a:p>
              </p:txBody>
            </p:sp>
            <p:sp>
              <p:nvSpPr>
                <p:cNvPr id="1748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565" y="2659"/>
                  <a:ext cx="182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5</a:t>
                  </a:r>
                </a:p>
              </p:txBody>
            </p:sp>
            <p:sp>
              <p:nvSpPr>
                <p:cNvPr id="1748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565" y="2976"/>
                  <a:ext cx="182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6</a:t>
                  </a:r>
                </a:p>
              </p:txBody>
            </p:sp>
            <p:sp>
              <p:nvSpPr>
                <p:cNvPr id="17489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519" y="3312"/>
                  <a:ext cx="272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11</a:t>
                  </a:r>
                </a:p>
              </p:txBody>
            </p:sp>
          </p:grpSp>
          <p:grpSp>
            <p:nvGrpSpPr>
              <p:cNvPr id="17430" name="Group 42"/>
              <p:cNvGrpSpPr>
                <a:grpSpLocks/>
              </p:cNvGrpSpPr>
              <p:nvPr/>
            </p:nvGrpSpPr>
            <p:grpSpPr bwMode="auto">
              <a:xfrm>
                <a:off x="2880" y="346"/>
                <a:ext cx="136" cy="3175"/>
                <a:chOff x="2135" y="346"/>
                <a:chExt cx="155" cy="3246"/>
              </a:xfrm>
            </p:grpSpPr>
            <p:sp>
              <p:nvSpPr>
                <p:cNvPr id="17454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2154" y="346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55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2154" y="527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56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2154" y="709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57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2154" y="890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58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2154" y="1026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59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2154" y="1207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60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2154" y="1344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61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2154" y="1525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62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2154" y="1661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63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2145" y="1816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64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2135" y="1988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65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2137" y="2150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66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2137" y="2321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67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2135" y="2497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68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2137" y="2669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69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2137" y="2833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70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2154" y="2976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71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2144" y="3142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72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2154" y="3294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73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2135" y="3456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17431" name="Group 63"/>
              <p:cNvGrpSpPr>
                <a:grpSpLocks/>
              </p:cNvGrpSpPr>
              <p:nvPr/>
            </p:nvGrpSpPr>
            <p:grpSpPr bwMode="auto">
              <a:xfrm>
                <a:off x="1474" y="300"/>
                <a:ext cx="382" cy="3246"/>
                <a:chOff x="2135" y="346"/>
                <a:chExt cx="382" cy="3246"/>
              </a:xfrm>
            </p:grpSpPr>
            <p:grpSp>
              <p:nvGrpSpPr>
                <p:cNvPr id="17432" name="Group 64"/>
                <p:cNvGrpSpPr>
                  <a:grpSpLocks/>
                </p:cNvGrpSpPr>
                <p:nvPr/>
              </p:nvGrpSpPr>
              <p:grpSpPr bwMode="auto">
                <a:xfrm>
                  <a:off x="2135" y="346"/>
                  <a:ext cx="155" cy="3246"/>
                  <a:chOff x="2135" y="346"/>
                  <a:chExt cx="155" cy="3246"/>
                </a:xfrm>
              </p:grpSpPr>
              <p:sp>
                <p:nvSpPr>
                  <p:cNvPr id="17434" name="Line 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54" y="346"/>
                    <a:ext cx="136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7435" name="Line 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54" y="527"/>
                    <a:ext cx="136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7436" name="Line 6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54" y="709"/>
                    <a:ext cx="136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7437" name="Line 6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54" y="890"/>
                    <a:ext cx="136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7438" name="Line 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54" y="1026"/>
                    <a:ext cx="136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7439" name="Line 7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54" y="1207"/>
                    <a:ext cx="136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7440" name="Line 7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54" y="1344"/>
                    <a:ext cx="136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7441" name="Line 7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54" y="1525"/>
                    <a:ext cx="136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7442" name="Line 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54" y="1661"/>
                    <a:ext cx="136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7443" name="Line 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45" y="1816"/>
                    <a:ext cx="136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7444" name="Line 7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35" y="1988"/>
                    <a:ext cx="136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7445" name="Line 7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37" y="2150"/>
                    <a:ext cx="136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7446" name="Line 7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37" y="2321"/>
                    <a:ext cx="136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7447" name="Line 7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35" y="2497"/>
                    <a:ext cx="136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7448" name="Line 7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37" y="2669"/>
                    <a:ext cx="136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7449" name="Line 8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37" y="2833"/>
                    <a:ext cx="136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7450" name="Line 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54" y="2976"/>
                    <a:ext cx="136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7451" name="Line 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44" y="3142"/>
                    <a:ext cx="136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7452" name="Line 8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54" y="3294"/>
                    <a:ext cx="136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7453" name="Line 8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35" y="3456"/>
                    <a:ext cx="136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17433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2336" y="346"/>
                  <a:ext cx="181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sp>
          <p:nvSpPr>
            <p:cNvPr id="17428" name="Text Box 86"/>
            <p:cNvSpPr txBox="1">
              <a:spLocks noChangeArrowheads="1"/>
            </p:cNvSpPr>
            <p:nvPr/>
          </p:nvSpPr>
          <p:spPr bwMode="auto">
            <a:xfrm>
              <a:off x="622" y="640"/>
              <a:ext cx="110" cy="2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600" b="1"/>
                <a:t>2</a:t>
              </a:r>
            </a:p>
          </p:txBody>
        </p:sp>
      </p:grpSp>
      <p:sp>
        <p:nvSpPr>
          <p:cNvPr id="30807" name="Oval 87"/>
          <p:cNvSpPr>
            <a:spLocks noChangeArrowheads="1"/>
          </p:cNvSpPr>
          <p:nvPr/>
        </p:nvSpPr>
        <p:spPr bwMode="auto">
          <a:xfrm>
            <a:off x="4927601" y="1989138"/>
            <a:ext cx="231775" cy="24606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08" name="AutoShape 88"/>
          <p:cNvSpPr>
            <a:spLocks noChangeArrowheads="1"/>
          </p:cNvSpPr>
          <p:nvPr/>
        </p:nvSpPr>
        <p:spPr bwMode="auto">
          <a:xfrm rot="-900000">
            <a:off x="5375275" y="2276475"/>
            <a:ext cx="215900" cy="2952750"/>
          </a:xfrm>
          <a:prstGeom prst="upArrow">
            <a:avLst>
              <a:gd name="adj1" fmla="val 50000"/>
              <a:gd name="adj2" fmla="val 34191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0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0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32" grpId="0" animBg="1"/>
      <p:bldP spid="30732" grpId="1" animBg="1"/>
      <p:bldP spid="30734" grpId="0"/>
      <p:bldP spid="30734" grpId="1"/>
      <p:bldP spid="30734" grpId="2"/>
      <p:bldP spid="30735" grpId="0"/>
      <p:bldP spid="30735" grpId="1"/>
      <p:bldP spid="30735" grpId="2"/>
      <p:bldP spid="30736" grpId="0"/>
      <p:bldP spid="30736" grpId="1"/>
      <p:bldP spid="30736" grpId="2"/>
      <p:bldP spid="30737" grpId="0"/>
      <p:bldP spid="30737" grpId="1"/>
      <p:bldP spid="30737" grpId="2"/>
      <p:bldP spid="30739" grpId="0" animBg="1"/>
      <p:bldP spid="30740" grpId="0"/>
      <p:bldP spid="30741" grpId="0" animBg="1"/>
      <p:bldP spid="30742" grpId="0"/>
      <p:bldP spid="30807" grpId="0" animBg="1"/>
      <p:bldP spid="3080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4402138" cy="941387"/>
          </a:xfrm>
        </p:spPr>
        <p:txBody>
          <a:bodyPr/>
          <a:lstStyle/>
          <a:p>
            <a:pPr algn="l" eaLnBrk="1" hangingPunct="1"/>
            <a:r>
              <a:rPr lang="cs-CZ" sz="2000"/>
              <a:t>Základní principy vyplňování zápisu: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692151"/>
            <a:ext cx="2159000" cy="460375"/>
          </a:xfrm>
        </p:spPr>
        <p:txBody>
          <a:bodyPr/>
          <a:lstStyle/>
          <a:p>
            <a:pPr eaLnBrk="1" hangingPunct="1"/>
            <a:r>
              <a:rPr lang="cs-CZ" sz="2000"/>
              <a:t>zápis sankcí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375276" y="2708275"/>
            <a:ext cx="496887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algn="just">
              <a:spcBef>
                <a:spcPct val="20000"/>
              </a:spcBef>
              <a:buFontTx/>
              <a:buChar char="•"/>
            </a:pPr>
            <a:r>
              <a:rPr lang="cs-CZ" dirty="0">
                <a:latin typeface="Times New Roman" pitchFamily="18" charset="0"/>
              </a:rPr>
              <a:t>ve 4. setu za stavu 20:23 (z pohledu družstva A) je hráč č. 4 družstva A potrestán za druhé hrubé chování vyloučením</a:t>
            </a:r>
          </a:p>
        </p:txBody>
      </p:sp>
      <p:sp>
        <p:nvSpPr>
          <p:cNvPr id="18437" name="Text Box 11"/>
          <p:cNvSpPr txBox="1">
            <a:spLocks noChangeArrowheads="1"/>
          </p:cNvSpPr>
          <p:nvPr/>
        </p:nvSpPr>
        <p:spPr bwMode="auto">
          <a:xfrm>
            <a:off x="6888164" y="1700214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latin typeface="Times New Roman" pitchFamily="18" charset="0"/>
              </a:rPr>
              <a:t>Příklad:</a:t>
            </a:r>
          </a:p>
        </p:txBody>
      </p:sp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2063750" y="1628776"/>
            <a:ext cx="3049588" cy="4537075"/>
            <a:chOff x="340" y="1026"/>
            <a:chExt cx="1921" cy="2858"/>
          </a:xfrm>
        </p:grpSpPr>
        <p:grpSp>
          <p:nvGrpSpPr>
            <p:cNvPr id="18511" name="Group 5"/>
            <p:cNvGrpSpPr>
              <a:grpSpLocks/>
            </p:cNvGrpSpPr>
            <p:nvPr/>
          </p:nvGrpSpPr>
          <p:grpSpPr bwMode="auto">
            <a:xfrm>
              <a:off x="340" y="1026"/>
              <a:ext cx="1921" cy="2858"/>
              <a:chOff x="340" y="1026"/>
              <a:chExt cx="1921" cy="2858"/>
            </a:xfrm>
          </p:grpSpPr>
          <p:pic>
            <p:nvPicPr>
              <p:cNvPr id="18516" name="Picture 6" descr="sankce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40" y="1026"/>
                <a:ext cx="1921" cy="28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517" name="Text Box 7"/>
              <p:cNvSpPr txBox="1">
                <a:spLocks noChangeArrowheads="1"/>
              </p:cNvSpPr>
              <p:nvPr/>
            </p:nvSpPr>
            <p:spPr bwMode="auto">
              <a:xfrm>
                <a:off x="385" y="1389"/>
                <a:ext cx="22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Z</a:t>
                </a:r>
              </a:p>
            </p:txBody>
          </p:sp>
          <p:sp>
            <p:nvSpPr>
              <p:cNvPr id="18518" name="Text Box 8"/>
              <p:cNvSpPr txBox="1">
                <a:spLocks noChangeArrowheads="1"/>
              </p:cNvSpPr>
              <p:nvPr/>
            </p:nvSpPr>
            <p:spPr bwMode="auto">
              <a:xfrm>
                <a:off x="1247" y="1389"/>
                <a:ext cx="22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A</a:t>
                </a:r>
              </a:p>
            </p:txBody>
          </p:sp>
          <p:sp>
            <p:nvSpPr>
              <p:cNvPr id="18519" name="Text Box 9"/>
              <p:cNvSpPr txBox="1">
                <a:spLocks noChangeArrowheads="1"/>
              </p:cNvSpPr>
              <p:nvPr/>
            </p:nvSpPr>
            <p:spPr bwMode="auto">
              <a:xfrm>
                <a:off x="1474" y="1389"/>
                <a:ext cx="22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1</a:t>
                </a:r>
              </a:p>
            </p:txBody>
          </p:sp>
          <p:sp>
            <p:nvSpPr>
              <p:cNvPr id="18520" name="Text Box 10"/>
              <p:cNvSpPr txBox="1">
                <a:spLocks noChangeArrowheads="1"/>
              </p:cNvSpPr>
              <p:nvPr/>
            </p:nvSpPr>
            <p:spPr bwMode="auto">
              <a:xfrm>
                <a:off x="1746" y="1389"/>
                <a:ext cx="40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15:20</a:t>
                </a:r>
              </a:p>
            </p:txBody>
          </p:sp>
        </p:grpSp>
        <p:sp>
          <p:nvSpPr>
            <p:cNvPr id="18512" name="Text Box 13"/>
            <p:cNvSpPr txBox="1">
              <a:spLocks noChangeArrowheads="1"/>
            </p:cNvSpPr>
            <p:nvPr/>
          </p:nvSpPr>
          <p:spPr bwMode="auto">
            <a:xfrm>
              <a:off x="612" y="1570"/>
              <a:ext cx="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4</a:t>
              </a:r>
            </a:p>
          </p:txBody>
        </p:sp>
        <p:sp>
          <p:nvSpPr>
            <p:cNvPr id="18513" name="Text Box 14"/>
            <p:cNvSpPr txBox="1">
              <a:spLocks noChangeArrowheads="1"/>
            </p:cNvSpPr>
            <p:nvPr/>
          </p:nvSpPr>
          <p:spPr bwMode="auto">
            <a:xfrm>
              <a:off x="1247" y="1570"/>
              <a:ext cx="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A</a:t>
              </a:r>
            </a:p>
          </p:txBody>
        </p:sp>
        <p:sp>
          <p:nvSpPr>
            <p:cNvPr id="18514" name="Text Box 15"/>
            <p:cNvSpPr txBox="1">
              <a:spLocks noChangeArrowheads="1"/>
            </p:cNvSpPr>
            <p:nvPr/>
          </p:nvSpPr>
          <p:spPr bwMode="auto">
            <a:xfrm>
              <a:off x="1474" y="1570"/>
              <a:ext cx="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2</a:t>
              </a:r>
            </a:p>
          </p:txBody>
        </p:sp>
        <p:sp>
          <p:nvSpPr>
            <p:cNvPr id="18515" name="Text Box 16"/>
            <p:cNvSpPr txBox="1">
              <a:spLocks noChangeArrowheads="1"/>
            </p:cNvSpPr>
            <p:nvPr/>
          </p:nvSpPr>
          <p:spPr bwMode="auto">
            <a:xfrm>
              <a:off x="1746" y="1570"/>
              <a:ext cx="4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21:20</a:t>
              </a:r>
            </a:p>
          </p:txBody>
        </p:sp>
      </p:grpSp>
      <p:sp>
        <p:nvSpPr>
          <p:cNvPr id="33809" name="AutoShape 17"/>
          <p:cNvSpPr>
            <a:spLocks noChangeArrowheads="1"/>
          </p:cNvSpPr>
          <p:nvPr/>
        </p:nvSpPr>
        <p:spPr bwMode="auto">
          <a:xfrm>
            <a:off x="7319964" y="3571876"/>
            <a:ext cx="287337" cy="720725"/>
          </a:xfrm>
          <a:prstGeom prst="downArrow">
            <a:avLst>
              <a:gd name="adj1" fmla="val 50000"/>
              <a:gd name="adj2" fmla="val 62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5375276" y="4365625"/>
            <a:ext cx="45370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algn="just">
              <a:spcBef>
                <a:spcPct val="20000"/>
              </a:spcBef>
              <a:buFontTx/>
              <a:buChar char="•"/>
            </a:pPr>
            <a:r>
              <a:rPr lang="cs-CZ" b="1" dirty="0">
                <a:solidFill>
                  <a:schemeClr val="accent6"/>
                </a:solidFill>
                <a:latin typeface="Times New Roman" pitchFamily="18" charset="0"/>
              </a:rPr>
              <a:t>střídání hráče č. 4 </a:t>
            </a:r>
            <a:r>
              <a:rPr lang="cs-CZ" dirty="0">
                <a:latin typeface="Times New Roman" pitchFamily="18" charset="0"/>
              </a:rPr>
              <a:t>(hráčem č. 14)</a:t>
            </a:r>
            <a:endParaRPr lang="cs-CZ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879" name="Text Box 87"/>
          <p:cNvSpPr txBox="1">
            <a:spLocks noChangeArrowheads="1"/>
          </p:cNvSpPr>
          <p:nvPr/>
        </p:nvSpPr>
        <p:spPr bwMode="auto">
          <a:xfrm>
            <a:off x="2855913" y="2781300"/>
            <a:ext cx="360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3880" name="Text Box 88"/>
          <p:cNvSpPr txBox="1">
            <a:spLocks noChangeArrowheads="1"/>
          </p:cNvSpPr>
          <p:nvPr/>
        </p:nvSpPr>
        <p:spPr bwMode="auto">
          <a:xfrm>
            <a:off x="3503613" y="2781300"/>
            <a:ext cx="360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3881" name="Text Box 89"/>
          <p:cNvSpPr txBox="1">
            <a:spLocks noChangeArrowheads="1"/>
          </p:cNvSpPr>
          <p:nvPr/>
        </p:nvSpPr>
        <p:spPr bwMode="auto">
          <a:xfrm>
            <a:off x="3863976" y="2781300"/>
            <a:ext cx="360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3882" name="Text Box 90"/>
          <p:cNvSpPr txBox="1">
            <a:spLocks noChangeArrowheads="1"/>
          </p:cNvSpPr>
          <p:nvPr/>
        </p:nvSpPr>
        <p:spPr bwMode="auto">
          <a:xfrm>
            <a:off x="4295775" y="2781300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</a:rPr>
              <a:t>20:23</a:t>
            </a:r>
          </a:p>
        </p:txBody>
      </p:sp>
      <p:grpSp>
        <p:nvGrpSpPr>
          <p:cNvPr id="4" name="Group 221"/>
          <p:cNvGrpSpPr>
            <a:grpSpLocks/>
          </p:cNvGrpSpPr>
          <p:nvPr/>
        </p:nvGrpSpPr>
        <p:grpSpPr bwMode="auto">
          <a:xfrm>
            <a:off x="1992313" y="1557338"/>
            <a:ext cx="3167062" cy="4608512"/>
            <a:chOff x="431" y="1071"/>
            <a:chExt cx="1995" cy="2903"/>
          </a:xfrm>
        </p:grpSpPr>
        <p:pic>
          <p:nvPicPr>
            <p:cNvPr id="18450" name="Picture 222" descr="set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1" y="1071"/>
              <a:ext cx="1995" cy="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1" name="Text Box 223"/>
            <p:cNvSpPr txBox="1">
              <a:spLocks noChangeArrowheads="1"/>
            </p:cNvSpPr>
            <p:nvPr/>
          </p:nvSpPr>
          <p:spPr bwMode="auto">
            <a:xfrm>
              <a:off x="754" y="1446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A</a:t>
              </a:r>
            </a:p>
          </p:txBody>
        </p:sp>
        <p:sp>
          <p:nvSpPr>
            <p:cNvPr id="18452" name="Text Box 224"/>
            <p:cNvSpPr txBox="1">
              <a:spLocks noChangeArrowheads="1"/>
            </p:cNvSpPr>
            <p:nvPr/>
          </p:nvSpPr>
          <p:spPr bwMode="auto">
            <a:xfrm>
              <a:off x="1720" y="1446"/>
              <a:ext cx="18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B</a:t>
              </a:r>
            </a:p>
          </p:txBody>
        </p:sp>
        <p:sp>
          <p:nvSpPr>
            <p:cNvPr id="18453" name="Text Box 225"/>
            <p:cNvSpPr txBox="1">
              <a:spLocks noChangeArrowheads="1"/>
            </p:cNvSpPr>
            <p:nvPr/>
          </p:nvSpPr>
          <p:spPr bwMode="auto">
            <a:xfrm>
              <a:off x="660" y="1276"/>
              <a:ext cx="4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11:07</a:t>
              </a:r>
            </a:p>
          </p:txBody>
        </p:sp>
        <p:sp>
          <p:nvSpPr>
            <p:cNvPr id="18454" name="Text Box 226"/>
            <p:cNvSpPr txBox="1">
              <a:spLocks noChangeArrowheads="1"/>
            </p:cNvSpPr>
            <p:nvPr/>
          </p:nvSpPr>
          <p:spPr bwMode="auto">
            <a:xfrm>
              <a:off x="615" y="1621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2</a:t>
              </a:r>
            </a:p>
          </p:txBody>
        </p:sp>
        <p:sp>
          <p:nvSpPr>
            <p:cNvPr id="18455" name="Text Box 227"/>
            <p:cNvSpPr txBox="1">
              <a:spLocks noChangeArrowheads="1"/>
            </p:cNvSpPr>
            <p:nvPr/>
          </p:nvSpPr>
          <p:spPr bwMode="auto">
            <a:xfrm>
              <a:off x="615" y="1950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5</a:t>
              </a:r>
            </a:p>
          </p:txBody>
        </p:sp>
        <p:sp>
          <p:nvSpPr>
            <p:cNvPr id="18456" name="Text Box 228"/>
            <p:cNvSpPr txBox="1">
              <a:spLocks noChangeArrowheads="1"/>
            </p:cNvSpPr>
            <p:nvPr/>
          </p:nvSpPr>
          <p:spPr bwMode="auto">
            <a:xfrm>
              <a:off x="568" y="2307"/>
              <a:ext cx="2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11</a:t>
              </a:r>
            </a:p>
          </p:txBody>
        </p:sp>
        <p:sp>
          <p:nvSpPr>
            <p:cNvPr id="18457" name="Text Box 229"/>
            <p:cNvSpPr txBox="1">
              <a:spLocks noChangeArrowheads="1"/>
            </p:cNvSpPr>
            <p:nvPr/>
          </p:nvSpPr>
          <p:spPr bwMode="auto">
            <a:xfrm>
              <a:off x="615" y="2663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7</a:t>
              </a:r>
            </a:p>
          </p:txBody>
        </p:sp>
        <p:sp>
          <p:nvSpPr>
            <p:cNvPr id="18458" name="Text Box 230"/>
            <p:cNvSpPr txBox="1">
              <a:spLocks noChangeArrowheads="1"/>
            </p:cNvSpPr>
            <p:nvPr/>
          </p:nvSpPr>
          <p:spPr bwMode="auto">
            <a:xfrm>
              <a:off x="615" y="2990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4</a:t>
              </a:r>
            </a:p>
          </p:txBody>
        </p:sp>
        <p:sp>
          <p:nvSpPr>
            <p:cNvPr id="18459" name="Text Box 231"/>
            <p:cNvSpPr txBox="1">
              <a:spLocks noChangeArrowheads="1"/>
            </p:cNvSpPr>
            <p:nvPr/>
          </p:nvSpPr>
          <p:spPr bwMode="auto">
            <a:xfrm>
              <a:off x="568" y="3337"/>
              <a:ext cx="2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15</a:t>
              </a:r>
            </a:p>
          </p:txBody>
        </p:sp>
        <p:sp>
          <p:nvSpPr>
            <p:cNvPr id="18460" name="Text Box 232"/>
            <p:cNvSpPr txBox="1">
              <a:spLocks noChangeArrowheads="1"/>
            </p:cNvSpPr>
            <p:nvPr/>
          </p:nvSpPr>
          <p:spPr bwMode="auto">
            <a:xfrm>
              <a:off x="1572" y="1632"/>
              <a:ext cx="1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8</a:t>
              </a:r>
            </a:p>
          </p:txBody>
        </p:sp>
        <p:sp>
          <p:nvSpPr>
            <p:cNvPr id="18461" name="Text Box 233"/>
            <p:cNvSpPr txBox="1">
              <a:spLocks noChangeArrowheads="1"/>
            </p:cNvSpPr>
            <p:nvPr/>
          </p:nvSpPr>
          <p:spPr bwMode="auto">
            <a:xfrm>
              <a:off x="1581" y="1961"/>
              <a:ext cx="18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</a:t>
              </a:r>
            </a:p>
          </p:txBody>
        </p:sp>
        <p:sp>
          <p:nvSpPr>
            <p:cNvPr id="18462" name="Text Box 234"/>
            <p:cNvSpPr txBox="1">
              <a:spLocks noChangeArrowheads="1"/>
            </p:cNvSpPr>
            <p:nvPr/>
          </p:nvSpPr>
          <p:spPr bwMode="auto">
            <a:xfrm>
              <a:off x="1534" y="2325"/>
              <a:ext cx="2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13</a:t>
              </a:r>
            </a:p>
          </p:txBody>
        </p:sp>
        <p:sp>
          <p:nvSpPr>
            <p:cNvPr id="18463" name="Text Box 235"/>
            <p:cNvSpPr txBox="1">
              <a:spLocks noChangeArrowheads="1"/>
            </p:cNvSpPr>
            <p:nvPr/>
          </p:nvSpPr>
          <p:spPr bwMode="auto">
            <a:xfrm>
              <a:off x="1581" y="2663"/>
              <a:ext cx="18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5</a:t>
              </a:r>
            </a:p>
          </p:txBody>
        </p:sp>
        <p:sp>
          <p:nvSpPr>
            <p:cNvPr id="18464" name="Text Box 236"/>
            <p:cNvSpPr txBox="1">
              <a:spLocks noChangeArrowheads="1"/>
            </p:cNvSpPr>
            <p:nvPr/>
          </p:nvSpPr>
          <p:spPr bwMode="auto">
            <a:xfrm>
              <a:off x="1581" y="2990"/>
              <a:ext cx="18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6</a:t>
              </a:r>
            </a:p>
          </p:txBody>
        </p:sp>
        <p:sp>
          <p:nvSpPr>
            <p:cNvPr id="18465" name="Text Box 237"/>
            <p:cNvSpPr txBox="1">
              <a:spLocks noChangeArrowheads="1"/>
            </p:cNvSpPr>
            <p:nvPr/>
          </p:nvSpPr>
          <p:spPr bwMode="auto">
            <a:xfrm>
              <a:off x="1534" y="3337"/>
              <a:ext cx="2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11</a:t>
              </a:r>
            </a:p>
          </p:txBody>
        </p:sp>
        <p:sp>
          <p:nvSpPr>
            <p:cNvPr id="18466" name="Line 238"/>
            <p:cNvSpPr>
              <a:spLocks noChangeShapeType="1"/>
            </p:cNvSpPr>
            <p:nvPr/>
          </p:nvSpPr>
          <p:spPr bwMode="auto">
            <a:xfrm flipH="1">
              <a:off x="2125" y="1324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67" name="Line 239"/>
            <p:cNvSpPr>
              <a:spLocks noChangeShapeType="1"/>
            </p:cNvSpPr>
            <p:nvPr/>
          </p:nvSpPr>
          <p:spPr bwMode="auto">
            <a:xfrm flipH="1">
              <a:off x="2125" y="1453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68" name="Line 240"/>
            <p:cNvSpPr>
              <a:spLocks noChangeShapeType="1"/>
            </p:cNvSpPr>
            <p:nvPr/>
          </p:nvSpPr>
          <p:spPr bwMode="auto">
            <a:xfrm flipH="1">
              <a:off x="2125" y="1583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69" name="Line 241"/>
            <p:cNvSpPr>
              <a:spLocks noChangeShapeType="1"/>
            </p:cNvSpPr>
            <p:nvPr/>
          </p:nvSpPr>
          <p:spPr bwMode="auto">
            <a:xfrm flipH="1">
              <a:off x="2125" y="1713"/>
              <a:ext cx="83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70" name="Line 242"/>
            <p:cNvSpPr>
              <a:spLocks noChangeShapeType="1"/>
            </p:cNvSpPr>
            <p:nvPr/>
          </p:nvSpPr>
          <p:spPr bwMode="auto">
            <a:xfrm flipH="1">
              <a:off x="2125" y="1809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71" name="Line 243"/>
            <p:cNvSpPr>
              <a:spLocks noChangeShapeType="1"/>
            </p:cNvSpPr>
            <p:nvPr/>
          </p:nvSpPr>
          <p:spPr bwMode="auto">
            <a:xfrm flipH="1">
              <a:off x="2125" y="1939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72" name="Line 244"/>
            <p:cNvSpPr>
              <a:spLocks noChangeShapeType="1"/>
            </p:cNvSpPr>
            <p:nvPr/>
          </p:nvSpPr>
          <p:spPr bwMode="auto">
            <a:xfrm flipH="1">
              <a:off x="2125" y="2037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73" name="Line 245"/>
            <p:cNvSpPr>
              <a:spLocks noChangeShapeType="1"/>
            </p:cNvSpPr>
            <p:nvPr/>
          </p:nvSpPr>
          <p:spPr bwMode="auto">
            <a:xfrm flipH="1">
              <a:off x="2125" y="2166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74" name="Line 246"/>
            <p:cNvSpPr>
              <a:spLocks noChangeShapeType="1"/>
            </p:cNvSpPr>
            <p:nvPr/>
          </p:nvSpPr>
          <p:spPr bwMode="auto">
            <a:xfrm flipH="1">
              <a:off x="2125" y="2263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75" name="Line 247"/>
            <p:cNvSpPr>
              <a:spLocks noChangeShapeType="1"/>
            </p:cNvSpPr>
            <p:nvPr/>
          </p:nvSpPr>
          <p:spPr bwMode="auto">
            <a:xfrm flipH="1">
              <a:off x="2120" y="2374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76" name="Line 248"/>
            <p:cNvSpPr>
              <a:spLocks noChangeShapeType="1"/>
            </p:cNvSpPr>
            <p:nvPr/>
          </p:nvSpPr>
          <p:spPr bwMode="auto">
            <a:xfrm flipH="1">
              <a:off x="2114" y="2497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77" name="Line 249"/>
            <p:cNvSpPr>
              <a:spLocks noChangeShapeType="1"/>
            </p:cNvSpPr>
            <p:nvPr/>
          </p:nvSpPr>
          <p:spPr bwMode="auto">
            <a:xfrm flipH="1">
              <a:off x="2115" y="2613"/>
              <a:ext cx="8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78" name="Line 250"/>
            <p:cNvSpPr>
              <a:spLocks noChangeShapeType="1"/>
            </p:cNvSpPr>
            <p:nvPr/>
          </p:nvSpPr>
          <p:spPr bwMode="auto">
            <a:xfrm flipH="1">
              <a:off x="2115" y="2735"/>
              <a:ext cx="82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79" name="Line 251"/>
            <p:cNvSpPr>
              <a:spLocks noChangeShapeType="1"/>
            </p:cNvSpPr>
            <p:nvPr/>
          </p:nvSpPr>
          <p:spPr bwMode="auto">
            <a:xfrm flipH="1">
              <a:off x="2114" y="2860"/>
              <a:ext cx="83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80" name="Line 252"/>
            <p:cNvSpPr>
              <a:spLocks noChangeShapeType="1"/>
            </p:cNvSpPr>
            <p:nvPr/>
          </p:nvSpPr>
          <p:spPr bwMode="auto">
            <a:xfrm flipH="1">
              <a:off x="2115" y="2983"/>
              <a:ext cx="82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81" name="Line 253"/>
            <p:cNvSpPr>
              <a:spLocks noChangeShapeType="1"/>
            </p:cNvSpPr>
            <p:nvPr/>
          </p:nvSpPr>
          <p:spPr bwMode="auto">
            <a:xfrm flipH="1">
              <a:off x="2115" y="3100"/>
              <a:ext cx="82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82" name="Line 254"/>
            <p:cNvSpPr>
              <a:spLocks noChangeShapeType="1"/>
            </p:cNvSpPr>
            <p:nvPr/>
          </p:nvSpPr>
          <p:spPr bwMode="auto">
            <a:xfrm flipH="1">
              <a:off x="2125" y="3203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83" name="Line 255"/>
            <p:cNvSpPr>
              <a:spLocks noChangeShapeType="1"/>
            </p:cNvSpPr>
            <p:nvPr/>
          </p:nvSpPr>
          <p:spPr bwMode="auto">
            <a:xfrm flipH="1">
              <a:off x="2119" y="3321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84" name="Line 256"/>
            <p:cNvSpPr>
              <a:spLocks noChangeShapeType="1"/>
            </p:cNvSpPr>
            <p:nvPr/>
          </p:nvSpPr>
          <p:spPr bwMode="auto">
            <a:xfrm flipH="1">
              <a:off x="2125" y="3430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85" name="Line 257"/>
            <p:cNvSpPr>
              <a:spLocks noChangeShapeType="1"/>
            </p:cNvSpPr>
            <p:nvPr/>
          </p:nvSpPr>
          <p:spPr bwMode="auto">
            <a:xfrm flipH="1">
              <a:off x="2114" y="3546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18486" name="Group 258"/>
            <p:cNvGrpSpPr>
              <a:grpSpLocks/>
            </p:cNvGrpSpPr>
            <p:nvPr/>
          </p:nvGrpSpPr>
          <p:grpSpPr bwMode="auto">
            <a:xfrm>
              <a:off x="1148" y="1290"/>
              <a:ext cx="106" cy="2372"/>
              <a:chOff x="2135" y="346"/>
              <a:chExt cx="155" cy="3246"/>
            </a:xfrm>
          </p:grpSpPr>
          <p:sp>
            <p:nvSpPr>
              <p:cNvPr id="18491" name="Line 259"/>
              <p:cNvSpPr>
                <a:spLocks noChangeShapeType="1"/>
              </p:cNvSpPr>
              <p:nvPr/>
            </p:nvSpPr>
            <p:spPr bwMode="auto">
              <a:xfrm flipH="1">
                <a:off x="2154" y="346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92" name="Line 260"/>
              <p:cNvSpPr>
                <a:spLocks noChangeShapeType="1"/>
              </p:cNvSpPr>
              <p:nvPr/>
            </p:nvSpPr>
            <p:spPr bwMode="auto">
              <a:xfrm flipH="1">
                <a:off x="2154" y="527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93" name="Line 261"/>
              <p:cNvSpPr>
                <a:spLocks noChangeShapeType="1"/>
              </p:cNvSpPr>
              <p:nvPr/>
            </p:nvSpPr>
            <p:spPr bwMode="auto">
              <a:xfrm flipH="1">
                <a:off x="2154" y="709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94" name="Line 262"/>
              <p:cNvSpPr>
                <a:spLocks noChangeShapeType="1"/>
              </p:cNvSpPr>
              <p:nvPr/>
            </p:nvSpPr>
            <p:spPr bwMode="auto">
              <a:xfrm flipH="1">
                <a:off x="2154" y="890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95" name="Line 263"/>
              <p:cNvSpPr>
                <a:spLocks noChangeShapeType="1"/>
              </p:cNvSpPr>
              <p:nvPr/>
            </p:nvSpPr>
            <p:spPr bwMode="auto">
              <a:xfrm flipH="1">
                <a:off x="2154" y="1026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96" name="Line 264"/>
              <p:cNvSpPr>
                <a:spLocks noChangeShapeType="1"/>
              </p:cNvSpPr>
              <p:nvPr/>
            </p:nvSpPr>
            <p:spPr bwMode="auto">
              <a:xfrm flipH="1">
                <a:off x="2154" y="1207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97" name="Line 265"/>
              <p:cNvSpPr>
                <a:spLocks noChangeShapeType="1"/>
              </p:cNvSpPr>
              <p:nvPr/>
            </p:nvSpPr>
            <p:spPr bwMode="auto">
              <a:xfrm flipH="1">
                <a:off x="2154" y="1344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98" name="Line 266"/>
              <p:cNvSpPr>
                <a:spLocks noChangeShapeType="1"/>
              </p:cNvSpPr>
              <p:nvPr/>
            </p:nvSpPr>
            <p:spPr bwMode="auto">
              <a:xfrm flipH="1">
                <a:off x="2154" y="1525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99" name="Line 267"/>
              <p:cNvSpPr>
                <a:spLocks noChangeShapeType="1"/>
              </p:cNvSpPr>
              <p:nvPr/>
            </p:nvSpPr>
            <p:spPr bwMode="auto">
              <a:xfrm flipH="1">
                <a:off x="2154" y="1661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00" name="Line 268"/>
              <p:cNvSpPr>
                <a:spLocks noChangeShapeType="1"/>
              </p:cNvSpPr>
              <p:nvPr/>
            </p:nvSpPr>
            <p:spPr bwMode="auto">
              <a:xfrm flipH="1">
                <a:off x="2145" y="1816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01" name="Line 269"/>
              <p:cNvSpPr>
                <a:spLocks noChangeShapeType="1"/>
              </p:cNvSpPr>
              <p:nvPr/>
            </p:nvSpPr>
            <p:spPr bwMode="auto">
              <a:xfrm flipH="1">
                <a:off x="2135" y="1988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02" name="Line 270"/>
              <p:cNvSpPr>
                <a:spLocks noChangeShapeType="1"/>
              </p:cNvSpPr>
              <p:nvPr/>
            </p:nvSpPr>
            <p:spPr bwMode="auto">
              <a:xfrm flipH="1">
                <a:off x="2137" y="2150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03" name="Line 271"/>
              <p:cNvSpPr>
                <a:spLocks noChangeShapeType="1"/>
              </p:cNvSpPr>
              <p:nvPr/>
            </p:nvSpPr>
            <p:spPr bwMode="auto">
              <a:xfrm flipH="1">
                <a:off x="2137" y="2321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04" name="Line 272"/>
              <p:cNvSpPr>
                <a:spLocks noChangeShapeType="1"/>
              </p:cNvSpPr>
              <p:nvPr/>
            </p:nvSpPr>
            <p:spPr bwMode="auto">
              <a:xfrm flipH="1">
                <a:off x="2135" y="2497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05" name="Line 273"/>
              <p:cNvSpPr>
                <a:spLocks noChangeShapeType="1"/>
              </p:cNvSpPr>
              <p:nvPr/>
            </p:nvSpPr>
            <p:spPr bwMode="auto">
              <a:xfrm flipH="1">
                <a:off x="2137" y="2669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06" name="Line 274"/>
              <p:cNvSpPr>
                <a:spLocks noChangeShapeType="1"/>
              </p:cNvSpPr>
              <p:nvPr/>
            </p:nvSpPr>
            <p:spPr bwMode="auto">
              <a:xfrm flipH="1">
                <a:off x="2137" y="2833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07" name="Line 275"/>
              <p:cNvSpPr>
                <a:spLocks noChangeShapeType="1"/>
              </p:cNvSpPr>
              <p:nvPr/>
            </p:nvSpPr>
            <p:spPr bwMode="auto">
              <a:xfrm flipH="1">
                <a:off x="2154" y="2976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08" name="Line 276"/>
              <p:cNvSpPr>
                <a:spLocks noChangeShapeType="1"/>
              </p:cNvSpPr>
              <p:nvPr/>
            </p:nvSpPr>
            <p:spPr bwMode="auto">
              <a:xfrm flipH="1">
                <a:off x="2144" y="3142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09" name="Line 277"/>
              <p:cNvSpPr>
                <a:spLocks noChangeShapeType="1"/>
              </p:cNvSpPr>
              <p:nvPr/>
            </p:nvSpPr>
            <p:spPr bwMode="auto">
              <a:xfrm flipH="1">
                <a:off x="2154" y="3294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10" name="Line 278"/>
              <p:cNvSpPr>
                <a:spLocks noChangeShapeType="1"/>
              </p:cNvSpPr>
              <p:nvPr/>
            </p:nvSpPr>
            <p:spPr bwMode="auto">
              <a:xfrm flipH="1">
                <a:off x="2135" y="3456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487" name="Line 279"/>
            <p:cNvSpPr>
              <a:spLocks noChangeShapeType="1"/>
            </p:cNvSpPr>
            <p:nvPr/>
          </p:nvSpPr>
          <p:spPr bwMode="auto">
            <a:xfrm flipH="1">
              <a:off x="2230" y="1335"/>
              <a:ext cx="124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88" name="Text Box 280"/>
            <p:cNvSpPr txBox="1">
              <a:spLocks noChangeArrowheads="1"/>
            </p:cNvSpPr>
            <p:nvPr/>
          </p:nvSpPr>
          <p:spPr bwMode="auto">
            <a:xfrm>
              <a:off x="597" y="1129"/>
              <a:ext cx="94" cy="1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600" b="1"/>
                <a:t>4</a:t>
              </a:r>
            </a:p>
          </p:txBody>
        </p:sp>
        <p:sp>
          <p:nvSpPr>
            <p:cNvPr id="18489" name="Line 281"/>
            <p:cNvSpPr>
              <a:spLocks noChangeShapeType="1"/>
            </p:cNvSpPr>
            <p:nvPr/>
          </p:nvSpPr>
          <p:spPr bwMode="auto">
            <a:xfrm flipH="1">
              <a:off x="2230" y="1458"/>
              <a:ext cx="124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90" name="Line 282"/>
            <p:cNvSpPr>
              <a:spLocks noChangeShapeType="1"/>
            </p:cNvSpPr>
            <p:nvPr/>
          </p:nvSpPr>
          <p:spPr bwMode="auto">
            <a:xfrm flipH="1">
              <a:off x="2230" y="1574"/>
              <a:ext cx="124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4012" name="AutoShape 220"/>
          <p:cNvSpPr>
            <a:spLocks noChangeArrowheads="1"/>
          </p:cNvSpPr>
          <p:nvPr/>
        </p:nvSpPr>
        <p:spPr bwMode="auto">
          <a:xfrm rot="-600000">
            <a:off x="3078163" y="4729164"/>
            <a:ext cx="2303462" cy="217487"/>
          </a:xfrm>
          <a:prstGeom prst="leftArrow">
            <a:avLst>
              <a:gd name="adj1" fmla="val 50000"/>
              <a:gd name="adj2" fmla="val 26478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4075" name="Text Box 283"/>
          <p:cNvSpPr txBox="1">
            <a:spLocks noChangeArrowheads="1"/>
          </p:cNvSpPr>
          <p:nvPr/>
        </p:nvSpPr>
        <p:spPr bwMode="auto">
          <a:xfrm>
            <a:off x="2208214" y="4868863"/>
            <a:ext cx="434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34076" name="Text Box 284"/>
          <p:cNvSpPr txBox="1">
            <a:spLocks noChangeArrowheads="1"/>
          </p:cNvSpPr>
          <p:nvPr/>
        </p:nvSpPr>
        <p:spPr bwMode="auto">
          <a:xfrm>
            <a:off x="2463801" y="4868863"/>
            <a:ext cx="684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</a:rPr>
              <a:t>20:23</a:t>
            </a:r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 rot="-1200000">
            <a:off x="5016501" y="2636838"/>
            <a:ext cx="1152525" cy="215900"/>
          </a:xfrm>
          <a:prstGeom prst="leftArrow">
            <a:avLst>
              <a:gd name="adj1" fmla="val 50000"/>
              <a:gd name="adj2" fmla="val 133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3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3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3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38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3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3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338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3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3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33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3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3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38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4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4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4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4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4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4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4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4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4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809" grpId="0" animBg="1"/>
      <p:bldP spid="33810" grpId="0"/>
      <p:bldP spid="33879" grpId="0"/>
      <p:bldP spid="33879" grpId="1"/>
      <p:bldP spid="33880" grpId="0"/>
      <p:bldP spid="33880" grpId="1"/>
      <p:bldP spid="33881" grpId="0"/>
      <p:bldP spid="33881" grpId="1"/>
      <p:bldP spid="33882" grpId="0"/>
      <p:bldP spid="33882" grpId="1"/>
      <p:bldP spid="34012" grpId="0" animBg="1"/>
      <p:bldP spid="34075" grpId="0"/>
      <p:bldP spid="34076" grpId="0"/>
      <p:bldP spid="33804" grpId="0" animBg="1"/>
      <p:bldP spid="3380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4402138" cy="941387"/>
          </a:xfrm>
        </p:spPr>
        <p:txBody>
          <a:bodyPr/>
          <a:lstStyle/>
          <a:p>
            <a:pPr algn="l" eaLnBrk="1" hangingPunct="1"/>
            <a:r>
              <a:rPr lang="cs-CZ" sz="2000"/>
              <a:t>Základní principy vyplňování zápisu: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692151"/>
            <a:ext cx="2159000" cy="460375"/>
          </a:xfrm>
        </p:spPr>
        <p:txBody>
          <a:bodyPr/>
          <a:lstStyle/>
          <a:p>
            <a:pPr eaLnBrk="1" hangingPunct="1"/>
            <a:r>
              <a:rPr lang="cs-CZ" sz="2000"/>
              <a:t>zápis sankcí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375276" y="2708274"/>
            <a:ext cx="4968875" cy="1584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algn="just">
              <a:spcBef>
                <a:spcPct val="20000"/>
              </a:spcBef>
              <a:buFontTx/>
              <a:buChar char="•"/>
            </a:pPr>
            <a:r>
              <a:rPr lang="cs-CZ" dirty="0">
                <a:latin typeface="Times New Roman" pitchFamily="18" charset="0"/>
              </a:rPr>
              <a:t>v 5. setu za stavu 11:10 (z pohledu družstva A) je asistent trenéra družstva B potrestán za urážlivé chování vyloučením; v poznámce by se měla objevit případná citace, která k vyloučení vedla! 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888164" y="1700214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latin typeface="Times New Roman" pitchFamily="18" charset="0"/>
              </a:rPr>
              <a:t>Příklad:</a:t>
            </a:r>
          </a:p>
        </p:txBody>
      </p:sp>
      <p:grpSp>
        <p:nvGrpSpPr>
          <p:cNvPr id="19462" name="Group 6"/>
          <p:cNvGrpSpPr>
            <a:grpSpLocks/>
          </p:cNvGrpSpPr>
          <p:nvPr/>
        </p:nvGrpSpPr>
        <p:grpSpPr bwMode="auto">
          <a:xfrm>
            <a:off x="2063750" y="1628776"/>
            <a:ext cx="3049588" cy="4537075"/>
            <a:chOff x="340" y="1026"/>
            <a:chExt cx="1921" cy="2858"/>
          </a:xfrm>
        </p:grpSpPr>
        <p:grpSp>
          <p:nvGrpSpPr>
            <p:cNvPr id="19472" name="Group 7"/>
            <p:cNvGrpSpPr>
              <a:grpSpLocks/>
            </p:cNvGrpSpPr>
            <p:nvPr/>
          </p:nvGrpSpPr>
          <p:grpSpPr bwMode="auto">
            <a:xfrm>
              <a:off x="340" y="1026"/>
              <a:ext cx="1921" cy="2858"/>
              <a:chOff x="340" y="1026"/>
              <a:chExt cx="1921" cy="2858"/>
            </a:xfrm>
          </p:grpSpPr>
          <p:pic>
            <p:nvPicPr>
              <p:cNvPr id="19477" name="Picture 8" descr="sankce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40" y="1026"/>
                <a:ext cx="1921" cy="28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478" name="Text Box 9"/>
              <p:cNvSpPr txBox="1">
                <a:spLocks noChangeArrowheads="1"/>
              </p:cNvSpPr>
              <p:nvPr/>
            </p:nvSpPr>
            <p:spPr bwMode="auto">
              <a:xfrm>
                <a:off x="385" y="1389"/>
                <a:ext cx="22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Z</a:t>
                </a:r>
              </a:p>
            </p:txBody>
          </p:sp>
          <p:sp>
            <p:nvSpPr>
              <p:cNvPr id="19479" name="Text Box 10"/>
              <p:cNvSpPr txBox="1">
                <a:spLocks noChangeArrowheads="1"/>
              </p:cNvSpPr>
              <p:nvPr/>
            </p:nvSpPr>
            <p:spPr bwMode="auto">
              <a:xfrm>
                <a:off x="1247" y="1389"/>
                <a:ext cx="22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A</a:t>
                </a:r>
              </a:p>
            </p:txBody>
          </p:sp>
          <p:sp>
            <p:nvSpPr>
              <p:cNvPr id="19480" name="Text Box 11"/>
              <p:cNvSpPr txBox="1">
                <a:spLocks noChangeArrowheads="1"/>
              </p:cNvSpPr>
              <p:nvPr/>
            </p:nvSpPr>
            <p:spPr bwMode="auto">
              <a:xfrm>
                <a:off x="1474" y="1389"/>
                <a:ext cx="22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1</a:t>
                </a:r>
              </a:p>
            </p:txBody>
          </p:sp>
          <p:sp>
            <p:nvSpPr>
              <p:cNvPr id="19481" name="Text Box 12"/>
              <p:cNvSpPr txBox="1">
                <a:spLocks noChangeArrowheads="1"/>
              </p:cNvSpPr>
              <p:nvPr/>
            </p:nvSpPr>
            <p:spPr bwMode="auto">
              <a:xfrm>
                <a:off x="1746" y="1389"/>
                <a:ext cx="40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15:20</a:t>
                </a:r>
              </a:p>
            </p:txBody>
          </p:sp>
        </p:grpSp>
        <p:sp>
          <p:nvSpPr>
            <p:cNvPr id="19473" name="Text Box 13"/>
            <p:cNvSpPr txBox="1">
              <a:spLocks noChangeArrowheads="1"/>
            </p:cNvSpPr>
            <p:nvPr/>
          </p:nvSpPr>
          <p:spPr bwMode="auto">
            <a:xfrm>
              <a:off x="612" y="1570"/>
              <a:ext cx="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4</a:t>
              </a:r>
            </a:p>
          </p:txBody>
        </p:sp>
        <p:sp>
          <p:nvSpPr>
            <p:cNvPr id="19474" name="Text Box 14"/>
            <p:cNvSpPr txBox="1">
              <a:spLocks noChangeArrowheads="1"/>
            </p:cNvSpPr>
            <p:nvPr/>
          </p:nvSpPr>
          <p:spPr bwMode="auto">
            <a:xfrm>
              <a:off x="1247" y="1570"/>
              <a:ext cx="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A</a:t>
              </a:r>
            </a:p>
          </p:txBody>
        </p:sp>
        <p:sp>
          <p:nvSpPr>
            <p:cNvPr id="19475" name="Text Box 15"/>
            <p:cNvSpPr txBox="1">
              <a:spLocks noChangeArrowheads="1"/>
            </p:cNvSpPr>
            <p:nvPr/>
          </p:nvSpPr>
          <p:spPr bwMode="auto">
            <a:xfrm>
              <a:off x="1474" y="1570"/>
              <a:ext cx="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2</a:t>
              </a:r>
            </a:p>
          </p:txBody>
        </p:sp>
        <p:sp>
          <p:nvSpPr>
            <p:cNvPr id="19476" name="Text Box 16"/>
            <p:cNvSpPr txBox="1">
              <a:spLocks noChangeArrowheads="1"/>
            </p:cNvSpPr>
            <p:nvPr/>
          </p:nvSpPr>
          <p:spPr bwMode="auto">
            <a:xfrm>
              <a:off x="1746" y="1570"/>
              <a:ext cx="4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21:20</a:t>
              </a:r>
            </a:p>
          </p:txBody>
        </p:sp>
      </p:grpSp>
      <p:sp>
        <p:nvSpPr>
          <p:cNvPr id="19463" name="Text Box 19"/>
          <p:cNvSpPr txBox="1">
            <a:spLocks noChangeArrowheads="1"/>
          </p:cNvSpPr>
          <p:nvPr/>
        </p:nvSpPr>
        <p:spPr bwMode="auto">
          <a:xfrm>
            <a:off x="2855913" y="2781300"/>
            <a:ext cx="360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4</a:t>
            </a:r>
          </a:p>
        </p:txBody>
      </p:sp>
      <p:sp>
        <p:nvSpPr>
          <p:cNvPr id="19464" name="Text Box 20"/>
          <p:cNvSpPr txBox="1">
            <a:spLocks noChangeArrowheads="1"/>
          </p:cNvSpPr>
          <p:nvPr/>
        </p:nvSpPr>
        <p:spPr bwMode="auto">
          <a:xfrm>
            <a:off x="3503613" y="2781300"/>
            <a:ext cx="360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A</a:t>
            </a:r>
          </a:p>
        </p:txBody>
      </p:sp>
      <p:sp>
        <p:nvSpPr>
          <p:cNvPr id="19465" name="Text Box 21"/>
          <p:cNvSpPr txBox="1">
            <a:spLocks noChangeArrowheads="1"/>
          </p:cNvSpPr>
          <p:nvPr/>
        </p:nvSpPr>
        <p:spPr bwMode="auto">
          <a:xfrm>
            <a:off x="3863976" y="2781300"/>
            <a:ext cx="360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4</a:t>
            </a:r>
          </a:p>
        </p:txBody>
      </p:sp>
      <p:sp>
        <p:nvSpPr>
          <p:cNvPr id="19466" name="Text Box 22"/>
          <p:cNvSpPr txBox="1">
            <a:spLocks noChangeArrowheads="1"/>
          </p:cNvSpPr>
          <p:nvPr/>
        </p:nvSpPr>
        <p:spPr bwMode="auto">
          <a:xfrm>
            <a:off x="4295775" y="2781300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20:23</a:t>
            </a:r>
          </a:p>
        </p:txBody>
      </p:sp>
      <p:sp>
        <p:nvSpPr>
          <p:cNvPr id="34905" name="Text Box 89"/>
          <p:cNvSpPr txBox="1">
            <a:spLocks noChangeArrowheads="1"/>
          </p:cNvSpPr>
          <p:nvPr/>
        </p:nvSpPr>
        <p:spPr bwMode="auto">
          <a:xfrm>
            <a:off x="2782889" y="3068638"/>
            <a:ext cx="503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</a:rPr>
              <a:t>AT</a:t>
            </a:r>
          </a:p>
        </p:txBody>
      </p:sp>
      <p:sp>
        <p:nvSpPr>
          <p:cNvPr id="34906" name="Text Box 90"/>
          <p:cNvSpPr txBox="1">
            <a:spLocks noChangeArrowheads="1"/>
          </p:cNvSpPr>
          <p:nvPr/>
        </p:nvSpPr>
        <p:spPr bwMode="auto">
          <a:xfrm>
            <a:off x="3503613" y="3068638"/>
            <a:ext cx="360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4907" name="Text Box 91"/>
          <p:cNvSpPr txBox="1">
            <a:spLocks noChangeArrowheads="1"/>
          </p:cNvSpPr>
          <p:nvPr/>
        </p:nvSpPr>
        <p:spPr bwMode="auto">
          <a:xfrm>
            <a:off x="3863976" y="3068638"/>
            <a:ext cx="360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4908" name="Text Box 92"/>
          <p:cNvSpPr txBox="1">
            <a:spLocks noChangeArrowheads="1"/>
          </p:cNvSpPr>
          <p:nvPr/>
        </p:nvSpPr>
        <p:spPr bwMode="auto">
          <a:xfrm>
            <a:off x="4295775" y="3068638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</a:rPr>
              <a:t>10:11</a:t>
            </a:r>
          </a:p>
        </p:txBody>
      </p:sp>
      <p:sp>
        <p:nvSpPr>
          <p:cNvPr id="34909" name="AutoShape 93"/>
          <p:cNvSpPr>
            <a:spLocks noChangeArrowheads="1"/>
          </p:cNvSpPr>
          <p:nvPr/>
        </p:nvSpPr>
        <p:spPr bwMode="auto">
          <a:xfrm>
            <a:off x="4979989" y="3068638"/>
            <a:ext cx="720725" cy="214312"/>
          </a:xfrm>
          <a:prstGeom prst="leftArrow">
            <a:avLst>
              <a:gd name="adj1" fmla="val 50000"/>
              <a:gd name="adj2" fmla="val 8407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4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4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905" grpId="0"/>
      <p:bldP spid="34906" grpId="0"/>
      <p:bldP spid="34907" grpId="0"/>
      <p:bldP spid="34908" grpId="0"/>
      <p:bldP spid="3490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Činnosti před utkáním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501900"/>
            <a:ext cx="8229600" cy="1143000"/>
          </a:xfrm>
        </p:spPr>
        <p:txBody>
          <a:bodyPr/>
          <a:lstStyle/>
          <a:p>
            <a:pPr eaLnBrk="1" hangingPunct="1"/>
            <a:r>
              <a:rPr lang="cs-CZ" sz="2400" dirty="0">
                <a:solidFill>
                  <a:schemeClr val="tx1"/>
                </a:solidFill>
              </a:rPr>
              <a:t>Nejprve několik základních principů vyplňování zápisu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Rectangle 8"/>
          <p:cNvSpPr>
            <a:spLocks noGrp="1" noChangeArrowheads="1"/>
          </p:cNvSpPr>
          <p:nvPr>
            <p:ph type="title" sz="quarter"/>
          </p:nvPr>
        </p:nvSpPr>
        <p:spPr>
          <a:xfrm>
            <a:off x="1992313" y="1"/>
            <a:ext cx="8229600" cy="561975"/>
          </a:xfrm>
        </p:spPr>
        <p:txBody>
          <a:bodyPr/>
          <a:lstStyle/>
          <a:p>
            <a:pPr eaLnBrk="1" hangingPunct="1"/>
            <a:r>
              <a:rPr lang="cs-CZ" sz="2000" b="1"/>
              <a:t>Před začátkem utkání zapisovatel vyplní údaje o utkání</a:t>
            </a:r>
          </a:p>
        </p:txBody>
      </p:sp>
      <p:pic>
        <p:nvPicPr>
          <p:cNvPr id="35846" name="Picture 6" descr="hlavička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620713"/>
            <a:ext cx="9144000" cy="863600"/>
          </a:xfrm>
          <a:noFill/>
        </p:spPr>
      </p:pic>
      <p:pic>
        <p:nvPicPr>
          <p:cNvPr id="35847" name="Picture 7" descr="set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1" y="1484313"/>
            <a:ext cx="1819275" cy="2665412"/>
          </a:xfrm>
          <a:noFill/>
        </p:spPr>
      </p:pic>
      <p:pic>
        <p:nvPicPr>
          <p:cNvPr id="35850" name="Picture 10" descr="set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8759826" y="1484313"/>
            <a:ext cx="1908175" cy="2665412"/>
          </a:xfrm>
          <a:noFill/>
        </p:spPr>
      </p:pic>
      <p:pic>
        <p:nvPicPr>
          <p:cNvPr id="35852" name="Picture 12" descr="sankc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224338" y="4149726"/>
            <a:ext cx="1751012" cy="2708275"/>
          </a:xfrm>
          <a:noFill/>
        </p:spPr>
      </p:pic>
      <p:pic>
        <p:nvPicPr>
          <p:cNvPr id="35854" name="Picture 14" descr="schválení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24564" y="4149726"/>
            <a:ext cx="4643437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5" name="Picture 15" descr="poznámk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24563" y="4149725"/>
            <a:ext cx="29210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6" name="Picture 16" descr="soupisk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1" y="4221164"/>
            <a:ext cx="2627313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287714" y="1484313"/>
            <a:ext cx="1944687" cy="2665412"/>
            <a:chOff x="1111" y="935"/>
            <a:chExt cx="1225" cy="1679"/>
          </a:xfrm>
        </p:grpSpPr>
        <p:pic>
          <p:nvPicPr>
            <p:cNvPr id="21524" name="Picture 17" descr="set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11" y="935"/>
              <a:ext cx="1225" cy="1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5" name="Text Box 20"/>
            <p:cNvSpPr txBox="1">
              <a:spLocks noChangeArrowheads="1"/>
            </p:cNvSpPr>
            <p:nvPr/>
          </p:nvSpPr>
          <p:spPr bwMode="auto">
            <a:xfrm>
              <a:off x="1224" y="975"/>
              <a:ext cx="63" cy="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800" b="1"/>
                <a:t>2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5159375" y="1484313"/>
            <a:ext cx="1873250" cy="2665412"/>
            <a:chOff x="2290" y="935"/>
            <a:chExt cx="1180" cy="1679"/>
          </a:xfrm>
        </p:grpSpPr>
        <p:pic>
          <p:nvPicPr>
            <p:cNvPr id="21522" name="Picture 18" descr="set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90" y="935"/>
              <a:ext cx="1180" cy="1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3" name="Text Box 21"/>
            <p:cNvSpPr txBox="1">
              <a:spLocks noChangeArrowheads="1"/>
            </p:cNvSpPr>
            <p:nvPr/>
          </p:nvSpPr>
          <p:spPr bwMode="auto">
            <a:xfrm>
              <a:off x="2397" y="977"/>
              <a:ext cx="63" cy="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800" b="1"/>
                <a:t>3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6959600" y="1484313"/>
            <a:ext cx="1841500" cy="2665412"/>
            <a:chOff x="3424" y="935"/>
            <a:chExt cx="1160" cy="1679"/>
          </a:xfrm>
        </p:grpSpPr>
        <p:pic>
          <p:nvPicPr>
            <p:cNvPr id="21520" name="Picture 19" descr="set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24" y="935"/>
              <a:ext cx="1160" cy="1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1" name="Text Box 22"/>
            <p:cNvSpPr txBox="1">
              <a:spLocks noChangeArrowheads="1"/>
            </p:cNvSpPr>
            <p:nvPr/>
          </p:nvSpPr>
          <p:spPr bwMode="auto">
            <a:xfrm>
              <a:off x="3519" y="973"/>
              <a:ext cx="63" cy="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800" b="1"/>
                <a:t>4</a:t>
              </a:r>
            </a:p>
          </p:txBody>
        </p:sp>
      </p:grpSp>
      <p:sp>
        <p:nvSpPr>
          <p:cNvPr id="35866" name="AutoShape 26"/>
          <p:cNvSpPr>
            <a:spLocks/>
          </p:cNvSpPr>
          <p:nvPr/>
        </p:nvSpPr>
        <p:spPr bwMode="auto">
          <a:xfrm>
            <a:off x="2135189" y="2103439"/>
            <a:ext cx="2160587" cy="388937"/>
          </a:xfrm>
          <a:prstGeom prst="borderCallout2">
            <a:avLst>
              <a:gd name="adj1" fmla="val 29389"/>
              <a:gd name="adj2" fmla="val 103528"/>
              <a:gd name="adj3" fmla="val 29389"/>
              <a:gd name="adj4" fmla="val 161352"/>
              <a:gd name="adj5" fmla="val -167755"/>
              <a:gd name="adj6" fmla="val 17163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cs-CZ" b="1">
                <a:latin typeface="Times New Roman" pitchFamily="18" charset="0"/>
              </a:rPr>
              <a:t>Hlavičku zápisu</a:t>
            </a:r>
          </a:p>
        </p:txBody>
      </p:sp>
      <p:sp>
        <p:nvSpPr>
          <p:cNvPr id="35867" name="AutoShape 27"/>
          <p:cNvSpPr>
            <a:spLocks/>
          </p:cNvSpPr>
          <p:nvPr/>
        </p:nvSpPr>
        <p:spPr bwMode="auto">
          <a:xfrm>
            <a:off x="4079875" y="2636839"/>
            <a:ext cx="2160588" cy="388937"/>
          </a:xfrm>
          <a:prstGeom prst="borderCallout2">
            <a:avLst>
              <a:gd name="adj1" fmla="val 29389"/>
              <a:gd name="adj2" fmla="val -3528"/>
              <a:gd name="adj3" fmla="val 29389"/>
              <a:gd name="adj4" fmla="val -52093"/>
              <a:gd name="adj5" fmla="val 424898"/>
              <a:gd name="adj6" fmla="val -6076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cs-CZ" b="1">
                <a:latin typeface="Times New Roman" pitchFamily="18" charset="0"/>
              </a:rPr>
              <a:t>Sestavy družstev</a:t>
            </a:r>
          </a:p>
        </p:txBody>
      </p:sp>
      <p:sp>
        <p:nvSpPr>
          <p:cNvPr id="35868" name="AutoShape 28"/>
          <p:cNvSpPr>
            <a:spLocks/>
          </p:cNvSpPr>
          <p:nvPr/>
        </p:nvSpPr>
        <p:spPr bwMode="auto">
          <a:xfrm>
            <a:off x="5303839" y="3141664"/>
            <a:ext cx="2160587" cy="388937"/>
          </a:xfrm>
          <a:prstGeom prst="borderCallout2">
            <a:avLst>
              <a:gd name="adj1" fmla="val 29389"/>
              <a:gd name="adj2" fmla="val 103528"/>
              <a:gd name="adj3" fmla="val 29389"/>
              <a:gd name="adj4" fmla="val 156944"/>
              <a:gd name="adj5" fmla="val 784491"/>
              <a:gd name="adj6" fmla="val 16583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cs-CZ" b="1">
                <a:latin typeface="Times New Roman" pitchFamily="18" charset="0"/>
              </a:rPr>
              <a:t>Schválení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9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/>
      <p:bldP spid="35866" grpId="0" animBg="1"/>
      <p:bldP spid="35867" grpId="0" animBg="1"/>
      <p:bldP spid="3586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992313" y="1"/>
            <a:ext cx="8229600" cy="561975"/>
          </a:xfrm>
        </p:spPr>
        <p:txBody>
          <a:bodyPr/>
          <a:lstStyle/>
          <a:p>
            <a:pPr eaLnBrk="1" hangingPunct="1"/>
            <a:r>
              <a:rPr lang="cs-CZ" sz="2000" b="1"/>
              <a:t>Před začátkem utkání zapisovatel vyplní údaje o utkání</a:t>
            </a:r>
          </a:p>
        </p:txBody>
      </p:sp>
      <p:pic>
        <p:nvPicPr>
          <p:cNvPr id="22531" name="Picture 3" descr="hlavička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1700214"/>
            <a:ext cx="9144000" cy="1081087"/>
          </a:xfrm>
          <a:noFill/>
        </p:spPr>
      </p:pic>
      <p:sp>
        <p:nvSpPr>
          <p:cNvPr id="22532" name="Text Box 25"/>
          <p:cNvSpPr txBox="1">
            <a:spLocks noChangeArrowheads="1"/>
          </p:cNvSpPr>
          <p:nvPr/>
        </p:nvSpPr>
        <p:spPr bwMode="auto">
          <a:xfrm>
            <a:off x="2279650" y="981076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HLAVIČKA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2495551" y="2997200"/>
            <a:ext cx="622776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oficiální název soutěže – KP </a:t>
            </a:r>
            <a:r>
              <a:rPr lang="cs-CZ" sz="1600" dirty="0" err="1">
                <a:latin typeface="Times New Roman" pitchFamily="18" charset="0"/>
              </a:rPr>
              <a:t>I.tř</a:t>
            </a:r>
            <a:r>
              <a:rPr lang="cs-CZ" sz="1600" dirty="0">
                <a:latin typeface="Times New Roman" pitchFamily="18" charset="0"/>
              </a:rPr>
              <a:t>., KP </a:t>
            </a:r>
            <a:r>
              <a:rPr lang="cs-CZ" sz="1600" dirty="0" err="1">
                <a:latin typeface="Times New Roman" pitchFamily="18" charset="0"/>
              </a:rPr>
              <a:t>II.tř</a:t>
            </a:r>
            <a:r>
              <a:rPr lang="cs-CZ" sz="1600" dirty="0">
                <a:latin typeface="Times New Roman" pitchFamily="18" charset="0"/>
              </a:rPr>
              <a:t>., atd.</a:t>
            </a:r>
          </a:p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hráčskou kategorii – MUŽI, ŽENY, JUNIOŘI, JUNIORKY, atd.</a:t>
            </a:r>
          </a:p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druh utkání – MISTROVSKÝ, NEMISTROVSKÝ, PŘÁTELSKÝ</a:t>
            </a:r>
          </a:p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oficiální názvy družstev (dle rozpisu soutěže)</a:t>
            </a:r>
          </a:p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datum utkání (skutečné)</a:t>
            </a:r>
          </a:p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čas utkání (hraje-li se v den daný rozpisem soutěže, uvádí se čas dle rozpisu soutěže a případné odchylky se uvedou do poznámek; jinak se píše skutečný čas)</a:t>
            </a:r>
          </a:p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místo konání utkání</a:t>
            </a:r>
          </a:p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kolo a číslo zápasu</a:t>
            </a:r>
          </a:p>
        </p:txBody>
      </p:sp>
      <p:sp>
        <p:nvSpPr>
          <p:cNvPr id="22534" name="Text Box 29"/>
          <p:cNvSpPr txBox="1">
            <a:spLocks noChangeArrowheads="1"/>
          </p:cNvSpPr>
          <p:nvPr/>
        </p:nvSpPr>
        <p:spPr bwMode="auto">
          <a:xfrm>
            <a:off x="6599239" y="1844676"/>
            <a:ext cx="3457575" cy="830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>
              <a:lnSpc>
                <a:spcPct val="130000"/>
              </a:lnSpc>
            </a:pPr>
            <a:r>
              <a:rPr lang="cs-CZ" sz="1000"/>
              <a:t>SOUTĚŽ: KP I.tř. - KP II.tř. - OP(MP) I.tř. - OP(MP) II.tř</a:t>
            </a:r>
            <a:endParaRPr lang="cs-CZ" sz="800">
              <a:latin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cs-CZ" sz="1000"/>
              <a:t>KATEGORIE:	MUŽI - JUNIOŘI - KADETI - ŽÁCI</a:t>
            </a:r>
            <a:br>
              <a:rPr lang="cs-CZ" sz="1000"/>
            </a:br>
            <a:r>
              <a:rPr lang="cs-CZ" sz="1000"/>
              <a:t>	ŽENY - JUNIORKY - KADETKY - ŽÁKYNĚ</a:t>
            </a:r>
          </a:p>
          <a:p>
            <a:pPr>
              <a:lnSpc>
                <a:spcPct val="130000"/>
              </a:lnSpc>
            </a:pPr>
            <a:r>
              <a:rPr lang="cs-CZ" sz="1000"/>
              <a:t>MISTROVSKÝ - NEMISTROVSKÝ - PŘÁTELSKÝ</a:t>
            </a:r>
            <a:endParaRPr lang="cs-CZ"/>
          </a:p>
        </p:txBody>
      </p:sp>
      <p:sp>
        <p:nvSpPr>
          <p:cNvPr id="43038" name="Rectangle 30"/>
          <p:cNvSpPr>
            <a:spLocks noChangeArrowheads="1"/>
          </p:cNvSpPr>
          <p:nvPr/>
        </p:nvSpPr>
        <p:spPr bwMode="auto">
          <a:xfrm>
            <a:off x="7156450" y="1905000"/>
            <a:ext cx="433388" cy="190500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3041" name="Rectangle 33"/>
          <p:cNvSpPr>
            <a:spLocks noChangeArrowheads="1"/>
          </p:cNvSpPr>
          <p:nvPr/>
        </p:nvSpPr>
        <p:spPr bwMode="auto">
          <a:xfrm>
            <a:off x="7464425" y="2097088"/>
            <a:ext cx="433388" cy="190500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3042" name="Rectangle 34"/>
          <p:cNvSpPr>
            <a:spLocks noChangeArrowheads="1"/>
          </p:cNvSpPr>
          <p:nvPr/>
        </p:nvSpPr>
        <p:spPr bwMode="auto">
          <a:xfrm>
            <a:off x="6600825" y="2492375"/>
            <a:ext cx="863600" cy="190500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3043" name="Text Box 35"/>
          <p:cNvSpPr txBox="1">
            <a:spLocks noChangeArrowheads="1"/>
          </p:cNvSpPr>
          <p:nvPr/>
        </p:nvSpPr>
        <p:spPr bwMode="auto">
          <a:xfrm>
            <a:off x="2424113" y="2133600"/>
            <a:ext cx="16557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>
                <a:solidFill>
                  <a:srgbClr val="FF0000"/>
                </a:solidFill>
                <a:latin typeface="Times New Roman" pitchFamily="18" charset="0"/>
              </a:rPr>
              <a:t>TJ Lignum Morávka</a:t>
            </a:r>
          </a:p>
        </p:txBody>
      </p:sp>
      <p:sp>
        <p:nvSpPr>
          <p:cNvPr id="43044" name="Text Box 36"/>
          <p:cNvSpPr txBox="1">
            <a:spLocks noChangeArrowheads="1"/>
          </p:cNvSpPr>
          <p:nvPr/>
        </p:nvSpPr>
        <p:spPr bwMode="auto">
          <a:xfrm>
            <a:off x="5087938" y="2133600"/>
            <a:ext cx="1295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>
                <a:solidFill>
                  <a:srgbClr val="FF0000"/>
                </a:solidFill>
                <a:latin typeface="Times New Roman" pitchFamily="18" charset="0"/>
              </a:rPr>
              <a:t>VK DHL „B“</a:t>
            </a:r>
          </a:p>
        </p:txBody>
      </p:sp>
      <p:sp>
        <p:nvSpPr>
          <p:cNvPr id="43045" name="Text Box 37"/>
          <p:cNvSpPr txBox="1">
            <a:spLocks noChangeArrowheads="1"/>
          </p:cNvSpPr>
          <p:nvPr/>
        </p:nvSpPr>
        <p:spPr bwMode="auto">
          <a:xfrm>
            <a:off x="1919288" y="2420938"/>
            <a:ext cx="8636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>
                <a:solidFill>
                  <a:srgbClr val="FF0000"/>
                </a:solidFill>
                <a:latin typeface="Times New Roman" pitchFamily="18" charset="0"/>
              </a:rPr>
              <a:t>7.10.2006</a:t>
            </a:r>
          </a:p>
        </p:txBody>
      </p:sp>
      <p:sp>
        <p:nvSpPr>
          <p:cNvPr id="43046" name="Text Box 38"/>
          <p:cNvSpPr txBox="1">
            <a:spLocks noChangeArrowheads="1"/>
          </p:cNvSpPr>
          <p:nvPr/>
        </p:nvSpPr>
        <p:spPr bwMode="auto">
          <a:xfrm>
            <a:off x="3000376" y="2420938"/>
            <a:ext cx="5746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>
                <a:solidFill>
                  <a:srgbClr val="FF0000"/>
                </a:solidFill>
                <a:latin typeface="Times New Roman" pitchFamily="18" charset="0"/>
              </a:rPr>
              <a:t>14:00</a:t>
            </a:r>
          </a:p>
        </p:txBody>
      </p:sp>
      <p:sp>
        <p:nvSpPr>
          <p:cNvPr id="43047" name="Text Box 39"/>
          <p:cNvSpPr txBox="1">
            <a:spLocks noChangeArrowheads="1"/>
          </p:cNvSpPr>
          <p:nvPr/>
        </p:nvSpPr>
        <p:spPr bwMode="auto">
          <a:xfrm>
            <a:off x="4656138" y="2420938"/>
            <a:ext cx="1727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>
                <a:solidFill>
                  <a:srgbClr val="FF0000"/>
                </a:solidFill>
                <a:latin typeface="Times New Roman" pitchFamily="18" charset="0"/>
              </a:rPr>
              <a:t>tělocvična ZŠ Hnojník</a:t>
            </a:r>
          </a:p>
        </p:txBody>
      </p:sp>
      <p:sp>
        <p:nvSpPr>
          <p:cNvPr id="43048" name="Text Box 40"/>
          <p:cNvSpPr txBox="1">
            <a:spLocks noChangeArrowheads="1"/>
          </p:cNvSpPr>
          <p:nvPr/>
        </p:nvSpPr>
        <p:spPr bwMode="auto">
          <a:xfrm>
            <a:off x="10129839" y="2247901"/>
            <a:ext cx="2873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>
                <a:solidFill>
                  <a:srgbClr val="FF0000"/>
                </a:solidFill>
                <a:latin typeface="Times New Roman" pitchFamily="18" charset="0"/>
              </a:rPr>
              <a:t>2/9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3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3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1000"/>
                                        <p:tgtEl>
                                          <p:spTgt spid="43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1000"/>
                                        <p:tgtEl>
                                          <p:spTgt spid="43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9" dur="1000"/>
                                        <p:tgtEl>
                                          <p:spTgt spid="43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9" dur="1000"/>
                                        <p:tgtEl>
                                          <p:spTgt spid="43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3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3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2" dur="1000"/>
                                        <p:tgtEl>
                                          <p:spTgt spid="43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3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3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5" dur="1000"/>
                                        <p:tgtEl>
                                          <p:spTgt spid="43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6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8" dur="1000"/>
                                        <p:tgtEl>
                                          <p:spTgt spid="43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8" grpId="0" animBg="1"/>
      <p:bldP spid="43041" grpId="0" animBg="1"/>
      <p:bldP spid="43042" grpId="0" animBg="1"/>
      <p:bldP spid="43043" grpId="0"/>
      <p:bldP spid="43043" grpId="1"/>
      <p:bldP spid="43044" grpId="0"/>
      <p:bldP spid="43044" grpId="1"/>
      <p:bldP spid="43045" grpId="0"/>
      <p:bldP spid="43045" grpId="1"/>
      <p:bldP spid="43046" grpId="0"/>
      <p:bldP spid="43046" grpId="1"/>
      <p:bldP spid="43047" grpId="0"/>
      <p:bldP spid="43047" grpId="1"/>
      <p:bldP spid="43048" grpId="0"/>
      <p:bldP spid="4304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992313" y="1"/>
            <a:ext cx="8229600" cy="561975"/>
          </a:xfrm>
        </p:spPr>
        <p:txBody>
          <a:bodyPr/>
          <a:lstStyle/>
          <a:p>
            <a:pPr eaLnBrk="1" hangingPunct="1"/>
            <a:r>
              <a:rPr lang="cs-CZ" sz="2000" b="1"/>
              <a:t>Před začátkem utkání zapisovatel vyplní údaje o utkání</a:t>
            </a:r>
          </a:p>
        </p:txBody>
      </p:sp>
      <p:pic>
        <p:nvPicPr>
          <p:cNvPr id="23557" name="Picture 17" descr="soupisky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82404" y="1496494"/>
            <a:ext cx="4958274" cy="4668809"/>
          </a:xfrm>
          <a:noFill/>
        </p:spPr>
      </p:pic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2279650" y="981076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SESTAVY DRUŽSTEV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311901" y="1700214"/>
            <a:ext cx="4176713" cy="290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zkrácené názvy družstev</a:t>
            </a:r>
          </a:p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jména hráčů dle předložené soupisky (čísla zpravidla doplní trenér) </a:t>
            </a:r>
            <a:r>
              <a:rPr lang="cs-CZ" sz="1600" dirty="0">
                <a:solidFill>
                  <a:schemeClr val="accent6"/>
                </a:solidFill>
                <a:latin typeface="Times New Roman" pitchFamily="18" charset="0"/>
              </a:rPr>
              <a:t>VČETNĚ LIBERA</a:t>
            </a:r>
          </a:p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funkcionáře družstva + kapitán (tiskacím)</a:t>
            </a:r>
          </a:p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číslo kapitána do kroužku</a:t>
            </a:r>
          </a:p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trenér – není-li, tak kapitán – při podpisu proškrtnou nevyplněné kolonky</a:t>
            </a:r>
          </a:p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nechat podepsat funkcionáře</a:t>
            </a:r>
            <a:br>
              <a:rPr lang="cs-CZ" sz="1600" dirty="0">
                <a:latin typeface="Times New Roman" pitchFamily="18" charset="0"/>
              </a:rPr>
            </a:br>
            <a:r>
              <a:rPr lang="cs-CZ" sz="1600" dirty="0">
                <a:solidFill>
                  <a:schemeClr val="accent6"/>
                </a:solidFill>
                <a:latin typeface="Times New Roman" pitchFamily="18" charset="0"/>
              </a:rPr>
              <a:t> </a:t>
            </a:r>
            <a:r>
              <a:rPr lang="cs-CZ" sz="1600" b="1" dirty="0">
                <a:solidFill>
                  <a:schemeClr val="accent6"/>
                </a:solidFill>
                <a:latin typeface="Times New Roman" pitchFamily="18" charset="0"/>
              </a:rPr>
              <a:t>(PŘED UTKÁNÍM)</a:t>
            </a:r>
            <a:endParaRPr lang="cs-CZ" sz="1600" dirty="0">
              <a:solidFill>
                <a:schemeClr val="accent6"/>
              </a:solidFill>
              <a:latin typeface="Times New Roman" pitchFamily="18" charset="0"/>
            </a:endParaRP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2356497" y="1516839"/>
            <a:ext cx="720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>
                <a:solidFill>
                  <a:srgbClr val="FF0000"/>
                </a:solidFill>
                <a:latin typeface="Times New Roman" pitchFamily="18" charset="0"/>
              </a:rPr>
              <a:t>Morávka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4872039" y="1557338"/>
            <a:ext cx="720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>
                <a:solidFill>
                  <a:srgbClr val="FF0000"/>
                </a:solidFill>
                <a:latin typeface="Times New Roman" pitchFamily="18" charset="0"/>
              </a:rPr>
              <a:t>DHL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1414248" y="2033812"/>
            <a:ext cx="1439862" cy="20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45000"/>
              </a:spcBef>
            </a:pPr>
            <a:r>
              <a:rPr lang="cs-CZ" sz="1200" b="1">
                <a:solidFill>
                  <a:srgbClr val="FF0000"/>
                </a:solidFill>
                <a:latin typeface="Times New Roman" pitchFamily="18" charset="0"/>
              </a:rPr>
              <a:t>Kalous Ivan</a:t>
            </a:r>
          </a:p>
          <a:p>
            <a:pPr>
              <a:spcBef>
                <a:spcPct val="45000"/>
              </a:spcBef>
            </a:pPr>
            <a:r>
              <a:rPr lang="cs-CZ" sz="1200" b="1">
                <a:solidFill>
                  <a:srgbClr val="FF0000"/>
                </a:solidFill>
                <a:latin typeface="Times New Roman" pitchFamily="18" charset="0"/>
              </a:rPr>
              <a:t>Patera Lubomír</a:t>
            </a:r>
          </a:p>
          <a:p>
            <a:pPr>
              <a:spcBef>
                <a:spcPct val="45000"/>
              </a:spcBef>
            </a:pPr>
            <a:r>
              <a:rPr lang="cs-CZ" sz="1200" b="1">
                <a:solidFill>
                  <a:srgbClr val="FF0000"/>
                </a:solidFill>
                <a:latin typeface="Times New Roman" pitchFamily="18" charset="0"/>
              </a:rPr>
              <a:t>Mikula František</a:t>
            </a:r>
          </a:p>
          <a:p>
            <a:pPr>
              <a:spcBef>
                <a:spcPct val="45000"/>
              </a:spcBef>
            </a:pPr>
            <a:r>
              <a:rPr lang="cs-CZ" sz="1200" b="1">
                <a:solidFill>
                  <a:srgbClr val="FF0000"/>
                </a:solidFill>
                <a:latin typeface="Times New Roman" pitchFamily="18" charset="0"/>
              </a:rPr>
              <a:t>Kaleta Jan</a:t>
            </a:r>
          </a:p>
          <a:p>
            <a:pPr>
              <a:spcBef>
                <a:spcPct val="45000"/>
              </a:spcBef>
            </a:pPr>
            <a:r>
              <a:rPr lang="cs-CZ" sz="1200" b="1">
                <a:solidFill>
                  <a:srgbClr val="FF0000"/>
                </a:solidFill>
                <a:latin typeface="Times New Roman" pitchFamily="18" charset="0"/>
              </a:rPr>
              <a:t>Kaleta Milan</a:t>
            </a:r>
          </a:p>
          <a:p>
            <a:pPr>
              <a:spcBef>
                <a:spcPct val="45000"/>
              </a:spcBef>
            </a:pPr>
            <a:r>
              <a:rPr lang="cs-CZ" sz="1200" b="1">
                <a:solidFill>
                  <a:srgbClr val="FF0000"/>
                </a:solidFill>
                <a:latin typeface="Times New Roman" pitchFamily="18" charset="0"/>
              </a:rPr>
              <a:t>Juris Karel</a:t>
            </a:r>
          </a:p>
          <a:p>
            <a:pPr>
              <a:spcBef>
                <a:spcPct val="45000"/>
              </a:spcBef>
            </a:pPr>
            <a:r>
              <a:rPr lang="cs-CZ" sz="1200" b="1">
                <a:solidFill>
                  <a:srgbClr val="FF0000"/>
                </a:solidFill>
                <a:latin typeface="Times New Roman" pitchFamily="18" charset="0"/>
              </a:rPr>
              <a:t>Gamel Dušan</a:t>
            </a:r>
          </a:p>
          <a:p>
            <a:pPr>
              <a:spcBef>
                <a:spcPct val="45000"/>
              </a:spcBef>
            </a:pPr>
            <a:r>
              <a:rPr lang="cs-CZ" sz="1200" b="1">
                <a:solidFill>
                  <a:srgbClr val="FF0000"/>
                </a:solidFill>
                <a:latin typeface="Times New Roman" pitchFamily="18" charset="0"/>
              </a:rPr>
              <a:t>Roubal Tomáš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1485606" y="5180009"/>
            <a:ext cx="14398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Mikula František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3890565" y="2065852"/>
            <a:ext cx="1439863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45000"/>
              </a:spcBef>
            </a:pP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Ivánek Jaromír</a:t>
            </a:r>
          </a:p>
          <a:p>
            <a:pPr>
              <a:spcBef>
                <a:spcPct val="45000"/>
              </a:spcBef>
            </a:pPr>
            <a:r>
              <a:rPr lang="cs-CZ" sz="1200" b="1" dirty="0" err="1">
                <a:solidFill>
                  <a:srgbClr val="FF0000"/>
                </a:solidFill>
                <a:latin typeface="Times New Roman" pitchFamily="18" charset="0"/>
              </a:rPr>
              <a:t>Dombek</a:t>
            </a: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 Rudolf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Soukal Zdeněk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Ondruš Ervín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Výtisk Josef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Adamec Gustav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Petráš Ondřej</a:t>
            </a:r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5832477" y="2080696"/>
            <a:ext cx="288925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45000"/>
              </a:spcBef>
            </a:pPr>
            <a:r>
              <a:rPr lang="cs-CZ" sz="1200" b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  <a:p>
            <a:pPr>
              <a:spcBef>
                <a:spcPct val="45000"/>
              </a:spcBef>
            </a:pPr>
            <a:r>
              <a:rPr lang="cs-CZ" sz="1200" b="1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  <a:p>
            <a:pPr>
              <a:spcBef>
                <a:spcPct val="45000"/>
              </a:spcBef>
            </a:pPr>
            <a:r>
              <a:rPr lang="cs-CZ" sz="1200" b="1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  <a:p>
            <a:pPr>
              <a:spcBef>
                <a:spcPct val="45000"/>
              </a:spcBef>
            </a:pPr>
            <a:r>
              <a:rPr lang="cs-CZ" sz="1200" b="1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  <a:p>
            <a:pPr>
              <a:spcBef>
                <a:spcPct val="45000"/>
              </a:spcBef>
            </a:pPr>
            <a:r>
              <a:rPr lang="cs-CZ" sz="1200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  <a:p>
            <a:pPr>
              <a:spcBef>
                <a:spcPct val="45000"/>
              </a:spcBef>
            </a:pPr>
            <a:r>
              <a:rPr lang="cs-CZ" sz="1200" b="1">
                <a:solidFill>
                  <a:srgbClr val="FF0000"/>
                </a:solidFill>
                <a:latin typeface="Times New Roman" pitchFamily="18" charset="0"/>
              </a:rPr>
              <a:t>15</a:t>
            </a:r>
          </a:p>
          <a:p>
            <a:pPr>
              <a:spcBef>
                <a:spcPct val="45000"/>
              </a:spcBef>
            </a:pPr>
            <a:r>
              <a:rPr lang="cs-CZ" sz="1200" b="1">
                <a:solidFill>
                  <a:srgbClr val="FF0000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3501232" y="2060575"/>
            <a:ext cx="215900" cy="20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45000"/>
              </a:spcBef>
            </a:pP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11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13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6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9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3501232" y="5198254"/>
            <a:ext cx="215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4062" name="Freeform 30"/>
          <p:cNvSpPr>
            <a:spLocks/>
          </p:cNvSpPr>
          <p:nvPr/>
        </p:nvSpPr>
        <p:spPr bwMode="auto">
          <a:xfrm>
            <a:off x="1637359" y="4109227"/>
            <a:ext cx="1655762" cy="792163"/>
          </a:xfrm>
          <a:custGeom>
            <a:avLst/>
            <a:gdLst>
              <a:gd name="T0" fmla="*/ 0 w 1043"/>
              <a:gd name="T1" fmla="*/ 0 h 499"/>
              <a:gd name="T2" fmla="*/ 1043 w 1043"/>
              <a:gd name="T3" fmla="*/ 0 h 499"/>
              <a:gd name="T4" fmla="*/ 0 w 1043"/>
              <a:gd name="T5" fmla="*/ 499 h 499"/>
              <a:gd name="T6" fmla="*/ 1043 w 1043"/>
              <a:gd name="T7" fmla="*/ 499 h 499"/>
              <a:gd name="T8" fmla="*/ 0 60000 65536"/>
              <a:gd name="T9" fmla="*/ 0 60000 65536"/>
              <a:gd name="T10" fmla="*/ 0 60000 65536"/>
              <a:gd name="T11" fmla="*/ 0 60000 65536"/>
              <a:gd name="T12" fmla="*/ 0 w 1043"/>
              <a:gd name="T13" fmla="*/ 0 h 499"/>
              <a:gd name="T14" fmla="*/ 1043 w 1043"/>
              <a:gd name="T15" fmla="*/ 499 h 4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3" h="499">
                <a:moveTo>
                  <a:pt x="0" y="0"/>
                </a:moveTo>
                <a:lnTo>
                  <a:pt x="1043" y="0"/>
                </a:lnTo>
                <a:lnTo>
                  <a:pt x="0" y="499"/>
                </a:lnTo>
                <a:lnTo>
                  <a:pt x="1043" y="499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4063" name="Freeform 31"/>
          <p:cNvSpPr>
            <a:spLocks/>
          </p:cNvSpPr>
          <p:nvPr/>
        </p:nvSpPr>
        <p:spPr bwMode="auto">
          <a:xfrm>
            <a:off x="4151313" y="3933826"/>
            <a:ext cx="1655762" cy="1008063"/>
          </a:xfrm>
          <a:custGeom>
            <a:avLst/>
            <a:gdLst>
              <a:gd name="T0" fmla="*/ 0 w 1043"/>
              <a:gd name="T1" fmla="*/ 0 h 499"/>
              <a:gd name="T2" fmla="*/ 1043 w 1043"/>
              <a:gd name="T3" fmla="*/ 0 h 499"/>
              <a:gd name="T4" fmla="*/ 0 w 1043"/>
              <a:gd name="T5" fmla="*/ 499 h 499"/>
              <a:gd name="T6" fmla="*/ 1043 w 1043"/>
              <a:gd name="T7" fmla="*/ 499 h 499"/>
              <a:gd name="T8" fmla="*/ 0 60000 65536"/>
              <a:gd name="T9" fmla="*/ 0 60000 65536"/>
              <a:gd name="T10" fmla="*/ 0 60000 65536"/>
              <a:gd name="T11" fmla="*/ 0 60000 65536"/>
              <a:gd name="T12" fmla="*/ 0 w 1043"/>
              <a:gd name="T13" fmla="*/ 0 h 499"/>
              <a:gd name="T14" fmla="*/ 1043 w 1043"/>
              <a:gd name="T15" fmla="*/ 499 h 4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3" h="499">
                <a:moveTo>
                  <a:pt x="0" y="0"/>
                </a:moveTo>
                <a:lnTo>
                  <a:pt x="1043" y="0"/>
                </a:lnTo>
                <a:lnTo>
                  <a:pt x="0" y="499"/>
                </a:lnTo>
                <a:lnTo>
                  <a:pt x="1043" y="499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4064" name="Line 32"/>
          <p:cNvSpPr>
            <a:spLocks noChangeShapeType="1"/>
          </p:cNvSpPr>
          <p:nvPr/>
        </p:nvSpPr>
        <p:spPr bwMode="auto">
          <a:xfrm>
            <a:off x="4151313" y="5229225"/>
            <a:ext cx="16573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4065" name="Text Box 33"/>
          <p:cNvSpPr txBox="1">
            <a:spLocks noChangeArrowheads="1"/>
          </p:cNvSpPr>
          <p:nvPr/>
        </p:nvSpPr>
        <p:spPr bwMode="auto">
          <a:xfrm>
            <a:off x="1845175" y="5435860"/>
            <a:ext cx="720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Patera L.</a:t>
            </a:r>
          </a:p>
        </p:txBody>
      </p:sp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1877572" y="5708248"/>
            <a:ext cx="720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Drbal Jiří</a:t>
            </a: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4367213" y="5462332"/>
            <a:ext cx="720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Soukal Z.</a:t>
            </a:r>
          </a:p>
        </p:txBody>
      </p:sp>
      <p:sp>
        <p:nvSpPr>
          <p:cNvPr id="44068" name="Oval 36"/>
          <p:cNvSpPr>
            <a:spLocks noChangeArrowheads="1"/>
          </p:cNvSpPr>
          <p:nvPr/>
        </p:nvSpPr>
        <p:spPr bwMode="auto">
          <a:xfrm>
            <a:off x="3429794" y="2268021"/>
            <a:ext cx="287338" cy="287337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4069" name="Oval 37"/>
          <p:cNvSpPr>
            <a:spLocks noChangeArrowheads="1"/>
          </p:cNvSpPr>
          <p:nvPr/>
        </p:nvSpPr>
        <p:spPr bwMode="auto">
          <a:xfrm>
            <a:off x="5726007" y="2555358"/>
            <a:ext cx="287338" cy="287338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4070" name="Line 38"/>
          <p:cNvSpPr>
            <a:spLocks noChangeShapeType="1"/>
          </p:cNvSpPr>
          <p:nvPr/>
        </p:nvSpPr>
        <p:spPr bwMode="auto">
          <a:xfrm>
            <a:off x="2069160" y="5909451"/>
            <a:ext cx="11525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4071" name="Freeform 39"/>
          <p:cNvSpPr>
            <a:spLocks/>
          </p:cNvSpPr>
          <p:nvPr/>
        </p:nvSpPr>
        <p:spPr bwMode="auto">
          <a:xfrm>
            <a:off x="4439816" y="5795703"/>
            <a:ext cx="1584748" cy="300293"/>
          </a:xfrm>
          <a:custGeom>
            <a:avLst/>
            <a:gdLst>
              <a:gd name="T0" fmla="*/ 0 w 1043"/>
              <a:gd name="T1" fmla="*/ 0 h 499"/>
              <a:gd name="T2" fmla="*/ 1043 w 1043"/>
              <a:gd name="T3" fmla="*/ 0 h 499"/>
              <a:gd name="T4" fmla="*/ 0 w 1043"/>
              <a:gd name="T5" fmla="*/ 499 h 499"/>
              <a:gd name="T6" fmla="*/ 1043 w 1043"/>
              <a:gd name="T7" fmla="*/ 499 h 499"/>
              <a:gd name="T8" fmla="*/ 0 60000 65536"/>
              <a:gd name="T9" fmla="*/ 0 60000 65536"/>
              <a:gd name="T10" fmla="*/ 0 60000 65536"/>
              <a:gd name="T11" fmla="*/ 0 60000 65536"/>
              <a:gd name="T12" fmla="*/ 0 w 1043"/>
              <a:gd name="T13" fmla="*/ 0 h 499"/>
              <a:gd name="T14" fmla="*/ 1043 w 1043"/>
              <a:gd name="T15" fmla="*/ 499 h 4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3" h="499">
                <a:moveTo>
                  <a:pt x="0" y="0"/>
                </a:moveTo>
                <a:lnTo>
                  <a:pt x="1043" y="0"/>
                </a:lnTo>
                <a:lnTo>
                  <a:pt x="0" y="499"/>
                </a:lnTo>
                <a:lnTo>
                  <a:pt x="1043" y="499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4073" name="Text Box 41"/>
          <p:cNvSpPr txBox="1">
            <a:spLocks noChangeArrowheads="1"/>
          </p:cNvSpPr>
          <p:nvPr/>
        </p:nvSpPr>
        <p:spPr bwMode="auto">
          <a:xfrm>
            <a:off x="2801939" y="5654789"/>
            <a:ext cx="720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dirty="0">
                <a:solidFill>
                  <a:srgbClr val="FF0000"/>
                </a:solidFill>
                <a:latin typeface="Monotype Corsiva" pitchFamily="66" charset="0"/>
              </a:rPr>
              <a:t>Drbal J.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1000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1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1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5" dur="100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4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20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2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20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2" dur="1000"/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4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4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10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1000" fill="hold"/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1" dur="1000" fill="hold"/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4" dur="1000"/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4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4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4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1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5" dur="1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" dur="10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8" dur="10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1000" fill="hold"/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1" dur="1000" fill="hold"/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3" dur="10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4" dur="10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10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7" dur="10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0" dur="1000"/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4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4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1000" fill="hold"/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0" grpId="0"/>
      <p:bldP spid="44050" grpId="1"/>
      <p:bldP spid="44051" grpId="0"/>
      <p:bldP spid="44051" grpId="1"/>
      <p:bldP spid="44052" grpId="0"/>
      <p:bldP spid="44052" grpId="1"/>
      <p:bldP spid="44053" grpId="0"/>
      <p:bldP spid="44053" grpId="1"/>
      <p:bldP spid="44054" grpId="0"/>
      <p:bldP spid="44054" grpId="1"/>
      <p:bldP spid="44055" grpId="0"/>
      <p:bldP spid="44055" grpId="1"/>
      <p:bldP spid="44056" grpId="0"/>
      <p:bldP spid="44056" grpId="1"/>
      <p:bldP spid="44059" grpId="0"/>
      <p:bldP spid="44059" grpId="1"/>
      <p:bldP spid="44062" grpId="0" animBg="1"/>
      <p:bldP spid="44063" grpId="0" animBg="1"/>
      <p:bldP spid="44064" grpId="0" animBg="1"/>
      <p:bldP spid="44065" grpId="0"/>
      <p:bldP spid="44065" grpId="1"/>
      <p:bldP spid="44066" grpId="0"/>
      <p:bldP spid="44066" grpId="1"/>
      <p:bldP spid="44067" grpId="0"/>
      <p:bldP spid="44067" grpId="1"/>
      <p:bldP spid="44068" grpId="0" animBg="1"/>
      <p:bldP spid="44069" grpId="0" animBg="1"/>
      <p:bldP spid="44070" grpId="0" animBg="1"/>
      <p:bldP spid="44071" grpId="0" animBg="1"/>
      <p:bldP spid="44073" grpId="0"/>
      <p:bldP spid="44073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992313" y="1"/>
            <a:ext cx="8229600" cy="561975"/>
          </a:xfrm>
        </p:spPr>
        <p:txBody>
          <a:bodyPr/>
          <a:lstStyle/>
          <a:p>
            <a:pPr eaLnBrk="1" hangingPunct="1"/>
            <a:r>
              <a:rPr lang="cs-CZ" sz="2000" b="1"/>
              <a:t>Před začátkem utkání zapisovatel vyplní údaje o utkání</a:t>
            </a:r>
          </a:p>
        </p:txBody>
      </p:sp>
      <p:pic>
        <p:nvPicPr>
          <p:cNvPr id="24578" name="Picture 28" descr="schválení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13136" y="1766889"/>
            <a:ext cx="7011218" cy="4162636"/>
          </a:xfrm>
          <a:noFill/>
        </p:spPr>
      </p:pic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2279650" y="981076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SCHVÁLENÍ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711451" y="2636839"/>
            <a:ext cx="41767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>
                <a:latin typeface="Times New Roman" pitchFamily="18" charset="0"/>
              </a:rPr>
              <a:t>Jméno 1. rozhodčího</a:t>
            </a:r>
          </a:p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>
                <a:latin typeface="Times New Roman" pitchFamily="18" charset="0"/>
              </a:rPr>
              <a:t>Jméno 2. rozhodčího</a:t>
            </a:r>
          </a:p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>
                <a:latin typeface="Times New Roman" pitchFamily="18" charset="0"/>
              </a:rPr>
              <a:t>Své jméno (zapisovatele)</a:t>
            </a: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6511081" y="4914127"/>
            <a:ext cx="11509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 dirty="0" err="1">
                <a:solidFill>
                  <a:srgbClr val="FF0000"/>
                </a:solidFill>
                <a:latin typeface="Times New Roman" pitchFamily="18" charset="0"/>
              </a:rPr>
              <a:t>Rucki</a:t>
            </a: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 Jiří</a:t>
            </a:r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6511081" y="5138481"/>
            <a:ext cx="1295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Topolánek Michal</a:t>
            </a:r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6493916" y="5441670"/>
            <a:ext cx="1295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 dirty="0" err="1">
                <a:solidFill>
                  <a:srgbClr val="FF0000"/>
                </a:solidFill>
                <a:latin typeface="Times New Roman" pitchFamily="18" charset="0"/>
              </a:rPr>
              <a:t>Maluchová</a:t>
            </a: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</a:rPr>
              <a:t> Jiřina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0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1000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" dur="1000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10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5" grpId="0"/>
      <p:bldP spid="45085" grpId="1"/>
      <p:bldP spid="45086" grpId="0"/>
      <p:bldP spid="45086" grpId="1"/>
      <p:bldP spid="45087" grpId="0"/>
      <p:bldP spid="45087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919288" y="333376"/>
            <a:ext cx="8229600" cy="561975"/>
          </a:xfrm>
        </p:spPr>
        <p:txBody>
          <a:bodyPr/>
          <a:lstStyle/>
          <a:p>
            <a:pPr eaLnBrk="1" hangingPunct="1"/>
            <a:r>
              <a:rPr lang="cs-CZ" sz="2000" b="1"/>
              <a:t>Po losování (ale před začátkem utkání)</a:t>
            </a:r>
          </a:p>
        </p:txBody>
      </p:sp>
      <p:pic>
        <p:nvPicPr>
          <p:cNvPr id="25604" name="Picture 5" descr="soupisky"/>
          <p:cNvPicPr preferRelativeResize="0"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18117" y="1391237"/>
            <a:ext cx="4477883" cy="4778321"/>
          </a:xfrm>
          <a:noFill/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6311901" y="1700213"/>
            <a:ext cx="4176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>
                <a:latin typeface="Times New Roman" pitchFamily="18" charset="0"/>
              </a:rPr>
              <a:t>kapitáni podepíší zápis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2728872" y="1448903"/>
            <a:ext cx="720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 dirty="0">
                <a:latin typeface="Times New Roman" pitchFamily="18" charset="0"/>
              </a:rPr>
              <a:t>Morávka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4964471" y="1465390"/>
            <a:ext cx="720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 dirty="0">
                <a:latin typeface="Times New Roman" pitchFamily="18" charset="0"/>
              </a:rPr>
              <a:t>DHL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1773080" y="1957904"/>
            <a:ext cx="1439862" cy="20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45000"/>
              </a:spcBef>
            </a:pPr>
            <a:r>
              <a:rPr lang="cs-CZ" sz="1200" b="1" dirty="0">
                <a:latin typeface="Times New Roman" pitchFamily="18" charset="0"/>
              </a:rPr>
              <a:t>Kalous I.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latin typeface="Times New Roman" pitchFamily="18" charset="0"/>
              </a:rPr>
              <a:t>Patera L.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latin typeface="Times New Roman" pitchFamily="18" charset="0"/>
              </a:rPr>
              <a:t>Mikula F.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latin typeface="Times New Roman" pitchFamily="18" charset="0"/>
              </a:rPr>
              <a:t>Kaleta J.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latin typeface="Times New Roman" pitchFamily="18" charset="0"/>
              </a:rPr>
              <a:t>Kaleta M.</a:t>
            </a:r>
          </a:p>
          <a:p>
            <a:pPr>
              <a:spcBef>
                <a:spcPct val="45000"/>
              </a:spcBef>
            </a:pPr>
            <a:r>
              <a:rPr lang="cs-CZ" sz="1200" b="1" dirty="0" err="1">
                <a:latin typeface="Times New Roman" pitchFamily="18" charset="0"/>
              </a:rPr>
              <a:t>Juris</a:t>
            </a:r>
            <a:r>
              <a:rPr lang="cs-CZ" sz="1200" b="1" dirty="0">
                <a:latin typeface="Times New Roman" pitchFamily="18" charset="0"/>
              </a:rPr>
              <a:t> K.</a:t>
            </a:r>
          </a:p>
          <a:p>
            <a:pPr>
              <a:spcBef>
                <a:spcPct val="45000"/>
              </a:spcBef>
            </a:pPr>
            <a:r>
              <a:rPr lang="cs-CZ" sz="1200" b="1" dirty="0" err="1">
                <a:latin typeface="Times New Roman" pitchFamily="18" charset="0"/>
              </a:rPr>
              <a:t>Gamel</a:t>
            </a:r>
            <a:r>
              <a:rPr lang="cs-CZ" sz="1200" b="1" dirty="0">
                <a:latin typeface="Times New Roman" pitchFamily="18" charset="0"/>
              </a:rPr>
              <a:t> D.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latin typeface="Times New Roman" pitchFamily="18" charset="0"/>
              </a:rPr>
              <a:t>Roubal T.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2135189" y="5157788"/>
            <a:ext cx="720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>
                <a:latin typeface="Times New Roman" pitchFamily="18" charset="0"/>
              </a:rPr>
              <a:t>Mikula F.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4114681" y="1989138"/>
            <a:ext cx="1439863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45000"/>
              </a:spcBef>
            </a:pPr>
            <a:r>
              <a:rPr lang="cs-CZ" sz="1200" b="1">
                <a:latin typeface="Times New Roman" pitchFamily="18" charset="0"/>
              </a:rPr>
              <a:t>Ivánek J.</a:t>
            </a:r>
          </a:p>
          <a:p>
            <a:pPr>
              <a:spcBef>
                <a:spcPct val="45000"/>
              </a:spcBef>
            </a:pPr>
            <a:r>
              <a:rPr lang="cs-CZ" sz="1200" b="1">
                <a:latin typeface="Times New Roman" pitchFamily="18" charset="0"/>
              </a:rPr>
              <a:t>Dombek R.</a:t>
            </a:r>
          </a:p>
          <a:p>
            <a:pPr>
              <a:spcBef>
                <a:spcPct val="45000"/>
              </a:spcBef>
            </a:pPr>
            <a:r>
              <a:rPr lang="cs-CZ" sz="1200" b="1">
                <a:latin typeface="Times New Roman" pitchFamily="18" charset="0"/>
              </a:rPr>
              <a:t>Soukal Z.</a:t>
            </a:r>
          </a:p>
          <a:p>
            <a:pPr>
              <a:spcBef>
                <a:spcPct val="45000"/>
              </a:spcBef>
            </a:pPr>
            <a:r>
              <a:rPr lang="cs-CZ" sz="1200" b="1">
                <a:latin typeface="Times New Roman" pitchFamily="18" charset="0"/>
              </a:rPr>
              <a:t>Ondruš E.</a:t>
            </a:r>
          </a:p>
          <a:p>
            <a:pPr>
              <a:spcBef>
                <a:spcPct val="45000"/>
              </a:spcBef>
            </a:pPr>
            <a:r>
              <a:rPr lang="cs-CZ" sz="1200" b="1">
                <a:latin typeface="Times New Roman" pitchFamily="18" charset="0"/>
              </a:rPr>
              <a:t>Výtisk J.</a:t>
            </a:r>
          </a:p>
          <a:p>
            <a:pPr>
              <a:spcBef>
                <a:spcPct val="45000"/>
              </a:spcBef>
            </a:pPr>
            <a:r>
              <a:rPr lang="cs-CZ" sz="1200" b="1">
                <a:latin typeface="Times New Roman" pitchFamily="18" charset="0"/>
              </a:rPr>
              <a:t>Adamec G.</a:t>
            </a:r>
          </a:p>
          <a:p>
            <a:pPr>
              <a:spcBef>
                <a:spcPct val="45000"/>
              </a:spcBef>
            </a:pPr>
            <a:r>
              <a:rPr lang="cs-CZ" sz="1200" b="1">
                <a:latin typeface="Times New Roman" pitchFamily="18" charset="0"/>
              </a:rPr>
              <a:t>Petráš O.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5709506" y="1975916"/>
            <a:ext cx="288925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45000"/>
              </a:spcBef>
            </a:pPr>
            <a:r>
              <a:rPr lang="cs-CZ" sz="1200" b="1" dirty="0">
                <a:latin typeface="Times New Roman" pitchFamily="18" charset="0"/>
              </a:rPr>
              <a:t>  2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latin typeface="Times New Roman" pitchFamily="18" charset="0"/>
              </a:rPr>
              <a:t>  5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latin typeface="Times New Roman" pitchFamily="18" charset="0"/>
              </a:rPr>
              <a:t>  7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latin typeface="Times New Roman" pitchFamily="18" charset="0"/>
              </a:rPr>
              <a:t>  3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latin typeface="Times New Roman" pitchFamily="18" charset="0"/>
              </a:rPr>
              <a:t>  1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latin typeface="Times New Roman" pitchFamily="18" charset="0"/>
              </a:rPr>
              <a:t>12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latin typeface="Times New Roman" pitchFamily="18" charset="0"/>
              </a:rPr>
              <a:t>11</a:t>
            </a: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3536573" y="1989139"/>
            <a:ext cx="289183" cy="20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45000"/>
              </a:spcBef>
            </a:pPr>
            <a:r>
              <a:rPr lang="cs-CZ" sz="1200" b="1" dirty="0">
                <a:latin typeface="Times New Roman" pitchFamily="18" charset="0"/>
              </a:rPr>
              <a:t>  8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latin typeface="Times New Roman" pitchFamily="18" charset="0"/>
              </a:rPr>
              <a:t>  4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latin typeface="Times New Roman" pitchFamily="18" charset="0"/>
              </a:rPr>
              <a:t>  2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latin typeface="Times New Roman" pitchFamily="18" charset="0"/>
              </a:rPr>
              <a:t>11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latin typeface="Times New Roman" pitchFamily="18" charset="0"/>
              </a:rPr>
              <a:t>13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latin typeface="Times New Roman" pitchFamily="18" charset="0"/>
              </a:rPr>
              <a:t>  7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latin typeface="Times New Roman" pitchFamily="18" charset="0"/>
              </a:rPr>
              <a:t>  9</a:t>
            </a:r>
          </a:p>
          <a:p>
            <a:pPr>
              <a:spcBef>
                <a:spcPct val="45000"/>
              </a:spcBef>
            </a:pPr>
            <a:r>
              <a:rPr lang="cs-CZ" sz="1200" b="1" dirty="0">
                <a:latin typeface="Times New Roman" pitchFamily="18" charset="0"/>
              </a:rPr>
              <a:t>  5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3609856" y="5185316"/>
            <a:ext cx="215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 dirty="0">
                <a:latin typeface="Times New Roman" pitchFamily="18" charset="0"/>
              </a:rPr>
              <a:t>2</a:t>
            </a:r>
          </a:p>
        </p:txBody>
      </p:sp>
      <p:sp>
        <p:nvSpPr>
          <p:cNvPr id="25613" name="Freeform 14"/>
          <p:cNvSpPr>
            <a:spLocks/>
          </p:cNvSpPr>
          <p:nvPr/>
        </p:nvSpPr>
        <p:spPr bwMode="auto">
          <a:xfrm>
            <a:off x="1956595" y="4189541"/>
            <a:ext cx="1655762" cy="792163"/>
          </a:xfrm>
          <a:custGeom>
            <a:avLst/>
            <a:gdLst>
              <a:gd name="T0" fmla="*/ 0 w 1043"/>
              <a:gd name="T1" fmla="*/ 0 h 499"/>
              <a:gd name="T2" fmla="*/ 1043 w 1043"/>
              <a:gd name="T3" fmla="*/ 0 h 499"/>
              <a:gd name="T4" fmla="*/ 0 w 1043"/>
              <a:gd name="T5" fmla="*/ 499 h 499"/>
              <a:gd name="T6" fmla="*/ 1043 w 1043"/>
              <a:gd name="T7" fmla="*/ 499 h 499"/>
              <a:gd name="T8" fmla="*/ 0 60000 65536"/>
              <a:gd name="T9" fmla="*/ 0 60000 65536"/>
              <a:gd name="T10" fmla="*/ 0 60000 65536"/>
              <a:gd name="T11" fmla="*/ 0 60000 65536"/>
              <a:gd name="T12" fmla="*/ 0 w 1043"/>
              <a:gd name="T13" fmla="*/ 0 h 499"/>
              <a:gd name="T14" fmla="*/ 1043 w 1043"/>
              <a:gd name="T15" fmla="*/ 499 h 4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3" h="499">
                <a:moveTo>
                  <a:pt x="0" y="0"/>
                </a:moveTo>
                <a:lnTo>
                  <a:pt x="1043" y="0"/>
                </a:lnTo>
                <a:lnTo>
                  <a:pt x="0" y="499"/>
                </a:lnTo>
                <a:lnTo>
                  <a:pt x="1043" y="49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4" name="Freeform 15"/>
          <p:cNvSpPr>
            <a:spLocks/>
          </p:cNvSpPr>
          <p:nvPr/>
        </p:nvSpPr>
        <p:spPr bwMode="auto">
          <a:xfrm>
            <a:off x="4151313" y="3933826"/>
            <a:ext cx="1655762" cy="1008063"/>
          </a:xfrm>
          <a:custGeom>
            <a:avLst/>
            <a:gdLst>
              <a:gd name="T0" fmla="*/ 0 w 1043"/>
              <a:gd name="T1" fmla="*/ 0 h 499"/>
              <a:gd name="T2" fmla="*/ 1043 w 1043"/>
              <a:gd name="T3" fmla="*/ 0 h 499"/>
              <a:gd name="T4" fmla="*/ 0 w 1043"/>
              <a:gd name="T5" fmla="*/ 499 h 499"/>
              <a:gd name="T6" fmla="*/ 1043 w 1043"/>
              <a:gd name="T7" fmla="*/ 499 h 499"/>
              <a:gd name="T8" fmla="*/ 0 60000 65536"/>
              <a:gd name="T9" fmla="*/ 0 60000 65536"/>
              <a:gd name="T10" fmla="*/ 0 60000 65536"/>
              <a:gd name="T11" fmla="*/ 0 60000 65536"/>
              <a:gd name="T12" fmla="*/ 0 w 1043"/>
              <a:gd name="T13" fmla="*/ 0 h 499"/>
              <a:gd name="T14" fmla="*/ 1043 w 1043"/>
              <a:gd name="T15" fmla="*/ 499 h 4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3" h="499">
                <a:moveTo>
                  <a:pt x="0" y="0"/>
                </a:moveTo>
                <a:lnTo>
                  <a:pt x="1043" y="0"/>
                </a:lnTo>
                <a:lnTo>
                  <a:pt x="0" y="499"/>
                </a:lnTo>
                <a:lnTo>
                  <a:pt x="1043" y="49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4151313" y="522922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6" name="Text Box 17"/>
          <p:cNvSpPr txBox="1">
            <a:spLocks noChangeArrowheads="1"/>
          </p:cNvSpPr>
          <p:nvPr/>
        </p:nvSpPr>
        <p:spPr bwMode="auto">
          <a:xfrm>
            <a:off x="2403620" y="5423653"/>
            <a:ext cx="720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 dirty="0">
                <a:latin typeface="Times New Roman" pitchFamily="18" charset="0"/>
              </a:rPr>
              <a:t>Patera L.</a:t>
            </a:r>
          </a:p>
        </p:txBody>
      </p:sp>
      <p:sp>
        <p:nvSpPr>
          <p:cNvPr id="25617" name="Text Box 18"/>
          <p:cNvSpPr txBox="1">
            <a:spLocks noChangeArrowheads="1"/>
          </p:cNvSpPr>
          <p:nvPr/>
        </p:nvSpPr>
        <p:spPr bwMode="auto">
          <a:xfrm>
            <a:off x="2403619" y="5684085"/>
            <a:ext cx="720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 dirty="0">
                <a:latin typeface="Times New Roman" pitchFamily="18" charset="0"/>
              </a:rPr>
              <a:t>Drbal J.</a:t>
            </a:r>
          </a:p>
        </p:txBody>
      </p:sp>
      <p:sp>
        <p:nvSpPr>
          <p:cNvPr id="25618" name="Text Box 19"/>
          <p:cNvSpPr txBox="1">
            <a:spLocks noChangeArrowheads="1"/>
          </p:cNvSpPr>
          <p:nvPr/>
        </p:nvSpPr>
        <p:spPr bwMode="auto">
          <a:xfrm>
            <a:off x="4382635" y="5434013"/>
            <a:ext cx="720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 dirty="0">
                <a:latin typeface="Times New Roman" pitchFamily="18" charset="0"/>
              </a:rPr>
              <a:t>Soukal Z.</a:t>
            </a:r>
          </a:p>
        </p:txBody>
      </p:sp>
      <p:sp>
        <p:nvSpPr>
          <p:cNvPr id="25619" name="Oval 20"/>
          <p:cNvSpPr>
            <a:spLocks noChangeArrowheads="1"/>
          </p:cNvSpPr>
          <p:nvPr/>
        </p:nvSpPr>
        <p:spPr bwMode="auto">
          <a:xfrm>
            <a:off x="3503712" y="2205039"/>
            <a:ext cx="287338" cy="287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5620" name="Oval 21"/>
          <p:cNvSpPr>
            <a:spLocks noChangeArrowheads="1"/>
          </p:cNvSpPr>
          <p:nvPr/>
        </p:nvSpPr>
        <p:spPr bwMode="auto">
          <a:xfrm>
            <a:off x="5685196" y="2436110"/>
            <a:ext cx="287338" cy="2873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5621" name="Line 22"/>
          <p:cNvSpPr>
            <a:spLocks noChangeShapeType="1"/>
          </p:cNvSpPr>
          <p:nvPr/>
        </p:nvSpPr>
        <p:spPr bwMode="auto">
          <a:xfrm>
            <a:off x="2403619" y="602128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22" name="Freeform 23"/>
          <p:cNvSpPr>
            <a:spLocks/>
          </p:cNvSpPr>
          <p:nvPr/>
        </p:nvSpPr>
        <p:spPr bwMode="auto">
          <a:xfrm>
            <a:off x="4655541" y="5721357"/>
            <a:ext cx="1079499" cy="374645"/>
          </a:xfrm>
          <a:custGeom>
            <a:avLst/>
            <a:gdLst>
              <a:gd name="T0" fmla="*/ 0 w 1043"/>
              <a:gd name="T1" fmla="*/ 0 h 499"/>
              <a:gd name="T2" fmla="*/ 1043 w 1043"/>
              <a:gd name="T3" fmla="*/ 0 h 499"/>
              <a:gd name="T4" fmla="*/ 0 w 1043"/>
              <a:gd name="T5" fmla="*/ 499 h 499"/>
              <a:gd name="T6" fmla="*/ 1043 w 1043"/>
              <a:gd name="T7" fmla="*/ 499 h 499"/>
              <a:gd name="T8" fmla="*/ 0 60000 65536"/>
              <a:gd name="T9" fmla="*/ 0 60000 65536"/>
              <a:gd name="T10" fmla="*/ 0 60000 65536"/>
              <a:gd name="T11" fmla="*/ 0 60000 65536"/>
              <a:gd name="T12" fmla="*/ 0 w 1043"/>
              <a:gd name="T13" fmla="*/ 0 h 499"/>
              <a:gd name="T14" fmla="*/ 1043 w 1043"/>
              <a:gd name="T15" fmla="*/ 499 h 4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3" h="499">
                <a:moveTo>
                  <a:pt x="0" y="0"/>
                </a:moveTo>
                <a:lnTo>
                  <a:pt x="1043" y="0"/>
                </a:lnTo>
                <a:lnTo>
                  <a:pt x="0" y="499"/>
                </a:lnTo>
                <a:lnTo>
                  <a:pt x="1043" y="49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3216276" y="5378146"/>
            <a:ext cx="720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dirty="0">
                <a:solidFill>
                  <a:srgbClr val="FF0000"/>
                </a:solidFill>
                <a:latin typeface="Monotype Corsiva" pitchFamily="66" charset="0"/>
              </a:rPr>
              <a:t>Patera L.</a:t>
            </a:r>
          </a:p>
        </p:txBody>
      </p:sp>
      <p:sp>
        <p:nvSpPr>
          <p:cNvPr id="25624" name="Text Box 25"/>
          <p:cNvSpPr txBox="1">
            <a:spLocks noChangeArrowheads="1"/>
          </p:cNvSpPr>
          <p:nvPr/>
        </p:nvSpPr>
        <p:spPr bwMode="auto">
          <a:xfrm>
            <a:off x="3089235" y="5661025"/>
            <a:ext cx="720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dirty="0">
                <a:latin typeface="Monotype Corsiva" pitchFamily="66" charset="0"/>
              </a:rPr>
              <a:t>Drbal J.</a:t>
            </a: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5195291" y="5416550"/>
            <a:ext cx="720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dirty="0">
                <a:solidFill>
                  <a:srgbClr val="FF0000"/>
                </a:solidFill>
                <a:latin typeface="Monotype Corsiva" pitchFamily="66" charset="0"/>
              </a:rPr>
              <a:t>Soukal 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fill="hold"/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4" grpId="0"/>
      <p:bldP spid="46104" grpId="1"/>
      <p:bldP spid="46106" grpId="0"/>
      <p:bldP spid="46106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935414" y="333376"/>
            <a:ext cx="4105275" cy="561975"/>
          </a:xfrm>
        </p:spPr>
        <p:txBody>
          <a:bodyPr/>
          <a:lstStyle/>
          <a:p>
            <a:pPr eaLnBrk="1" hangingPunct="1"/>
            <a:r>
              <a:rPr lang="cs-CZ" sz="2000" b="1"/>
              <a:t>Po losování a před utkáním</a:t>
            </a:r>
          </a:p>
        </p:txBody>
      </p:sp>
      <p:pic>
        <p:nvPicPr>
          <p:cNvPr id="26628" name="Picture 95" descr="set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8213" y="1268413"/>
            <a:ext cx="3167062" cy="4608512"/>
          </a:xfrm>
          <a:noFill/>
        </p:spPr>
      </p:pic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5808663" y="1484314"/>
            <a:ext cx="446405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zapíše zapisovatel strany družstev, na kterých budou hrát</a:t>
            </a:r>
          </a:p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před zahájením setu nahlásí trenéři nebo kapitáni postavení hráčů na hřišti</a:t>
            </a:r>
          </a:p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zapíše začátek setu</a:t>
            </a:r>
          </a:p>
        </p:txBody>
      </p:sp>
      <p:sp>
        <p:nvSpPr>
          <p:cNvPr id="47200" name="Text Box 96"/>
          <p:cNvSpPr txBox="1">
            <a:spLocks noChangeArrowheads="1"/>
          </p:cNvSpPr>
          <p:nvPr/>
        </p:nvSpPr>
        <p:spPr bwMode="auto">
          <a:xfrm>
            <a:off x="2720975" y="1844675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7201" name="Text Box 97"/>
          <p:cNvSpPr txBox="1">
            <a:spLocks noChangeArrowheads="1"/>
          </p:cNvSpPr>
          <p:nvPr/>
        </p:nvSpPr>
        <p:spPr bwMode="auto">
          <a:xfrm>
            <a:off x="4254501" y="1844675"/>
            <a:ext cx="290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2425701" y="2133600"/>
            <a:ext cx="1973263" cy="3028950"/>
            <a:chOff x="568" y="1621"/>
            <a:chExt cx="1243" cy="1908"/>
          </a:xfrm>
        </p:grpSpPr>
        <p:sp>
          <p:nvSpPr>
            <p:cNvPr id="26633" name="Text Box 99"/>
            <p:cNvSpPr txBox="1">
              <a:spLocks noChangeArrowheads="1"/>
            </p:cNvSpPr>
            <p:nvPr/>
          </p:nvSpPr>
          <p:spPr bwMode="auto">
            <a:xfrm>
              <a:off x="615" y="1621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2</a:t>
              </a:r>
            </a:p>
          </p:txBody>
        </p:sp>
        <p:sp>
          <p:nvSpPr>
            <p:cNvPr id="26634" name="Text Box 100"/>
            <p:cNvSpPr txBox="1">
              <a:spLocks noChangeArrowheads="1"/>
            </p:cNvSpPr>
            <p:nvPr/>
          </p:nvSpPr>
          <p:spPr bwMode="auto">
            <a:xfrm>
              <a:off x="615" y="1950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5</a:t>
              </a:r>
            </a:p>
          </p:txBody>
        </p:sp>
        <p:sp>
          <p:nvSpPr>
            <p:cNvPr id="26635" name="Text Box 101"/>
            <p:cNvSpPr txBox="1">
              <a:spLocks noChangeArrowheads="1"/>
            </p:cNvSpPr>
            <p:nvPr/>
          </p:nvSpPr>
          <p:spPr bwMode="auto">
            <a:xfrm>
              <a:off x="568" y="2307"/>
              <a:ext cx="2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11</a:t>
              </a:r>
            </a:p>
          </p:txBody>
        </p:sp>
        <p:sp>
          <p:nvSpPr>
            <p:cNvPr id="26636" name="Text Box 102"/>
            <p:cNvSpPr txBox="1">
              <a:spLocks noChangeArrowheads="1"/>
            </p:cNvSpPr>
            <p:nvPr/>
          </p:nvSpPr>
          <p:spPr bwMode="auto">
            <a:xfrm>
              <a:off x="615" y="2663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7</a:t>
              </a:r>
            </a:p>
          </p:txBody>
        </p:sp>
        <p:sp>
          <p:nvSpPr>
            <p:cNvPr id="26637" name="Text Box 103"/>
            <p:cNvSpPr txBox="1">
              <a:spLocks noChangeArrowheads="1"/>
            </p:cNvSpPr>
            <p:nvPr/>
          </p:nvSpPr>
          <p:spPr bwMode="auto">
            <a:xfrm>
              <a:off x="615" y="2990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4</a:t>
              </a:r>
            </a:p>
          </p:txBody>
        </p:sp>
        <p:sp>
          <p:nvSpPr>
            <p:cNvPr id="26638" name="Text Box 104"/>
            <p:cNvSpPr txBox="1">
              <a:spLocks noChangeArrowheads="1"/>
            </p:cNvSpPr>
            <p:nvPr/>
          </p:nvSpPr>
          <p:spPr bwMode="auto">
            <a:xfrm>
              <a:off x="568" y="3337"/>
              <a:ext cx="2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15</a:t>
              </a:r>
            </a:p>
          </p:txBody>
        </p:sp>
        <p:sp>
          <p:nvSpPr>
            <p:cNvPr id="26639" name="Text Box 105"/>
            <p:cNvSpPr txBox="1">
              <a:spLocks noChangeArrowheads="1"/>
            </p:cNvSpPr>
            <p:nvPr/>
          </p:nvSpPr>
          <p:spPr bwMode="auto">
            <a:xfrm>
              <a:off x="1572" y="1632"/>
              <a:ext cx="1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8</a:t>
              </a:r>
            </a:p>
          </p:txBody>
        </p:sp>
        <p:sp>
          <p:nvSpPr>
            <p:cNvPr id="26640" name="Text Box 106"/>
            <p:cNvSpPr txBox="1">
              <a:spLocks noChangeArrowheads="1"/>
            </p:cNvSpPr>
            <p:nvPr/>
          </p:nvSpPr>
          <p:spPr bwMode="auto">
            <a:xfrm>
              <a:off x="1581" y="1961"/>
              <a:ext cx="18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</a:t>
              </a:r>
            </a:p>
          </p:txBody>
        </p:sp>
        <p:sp>
          <p:nvSpPr>
            <p:cNvPr id="26641" name="Text Box 107"/>
            <p:cNvSpPr txBox="1">
              <a:spLocks noChangeArrowheads="1"/>
            </p:cNvSpPr>
            <p:nvPr/>
          </p:nvSpPr>
          <p:spPr bwMode="auto">
            <a:xfrm>
              <a:off x="1534" y="2325"/>
              <a:ext cx="2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13</a:t>
              </a:r>
            </a:p>
          </p:txBody>
        </p:sp>
        <p:sp>
          <p:nvSpPr>
            <p:cNvPr id="26642" name="Text Box 108"/>
            <p:cNvSpPr txBox="1">
              <a:spLocks noChangeArrowheads="1"/>
            </p:cNvSpPr>
            <p:nvPr/>
          </p:nvSpPr>
          <p:spPr bwMode="auto">
            <a:xfrm>
              <a:off x="1581" y="2663"/>
              <a:ext cx="18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5</a:t>
              </a:r>
            </a:p>
          </p:txBody>
        </p:sp>
        <p:sp>
          <p:nvSpPr>
            <p:cNvPr id="26643" name="Text Box 109"/>
            <p:cNvSpPr txBox="1">
              <a:spLocks noChangeArrowheads="1"/>
            </p:cNvSpPr>
            <p:nvPr/>
          </p:nvSpPr>
          <p:spPr bwMode="auto">
            <a:xfrm>
              <a:off x="1581" y="2990"/>
              <a:ext cx="18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6</a:t>
              </a:r>
            </a:p>
          </p:txBody>
        </p:sp>
        <p:sp>
          <p:nvSpPr>
            <p:cNvPr id="26644" name="Text Box 110"/>
            <p:cNvSpPr txBox="1">
              <a:spLocks noChangeArrowheads="1"/>
            </p:cNvSpPr>
            <p:nvPr/>
          </p:nvSpPr>
          <p:spPr bwMode="auto">
            <a:xfrm>
              <a:off x="1534" y="3337"/>
              <a:ext cx="2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11</a:t>
              </a:r>
            </a:p>
          </p:txBody>
        </p:sp>
      </p:grpSp>
      <p:sp>
        <p:nvSpPr>
          <p:cNvPr id="47215" name="Text Box 111"/>
          <p:cNvSpPr txBox="1">
            <a:spLocks noChangeArrowheads="1"/>
          </p:cNvSpPr>
          <p:nvPr/>
        </p:nvSpPr>
        <p:spPr bwMode="auto">
          <a:xfrm>
            <a:off x="2566988" y="1611313"/>
            <a:ext cx="6588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</a:rPr>
              <a:t>10:00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fill="hold"/>
                                        <p:tgtEl>
                                          <p:spTgt spid="47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fill="hold"/>
                                        <p:tgtEl>
                                          <p:spTgt spid="47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8" dur="1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7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000" fill="hold"/>
                                        <p:tgtEl>
                                          <p:spTgt spid="47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0" grpId="0"/>
      <p:bldP spid="47200" grpId="1"/>
      <p:bldP spid="47201" grpId="0"/>
      <p:bldP spid="47201" grpId="1"/>
      <p:bldP spid="47215" grpId="0"/>
      <p:bldP spid="47215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3143251" y="1916114"/>
            <a:ext cx="6562725" cy="3895725"/>
            <a:chOff x="657" y="391"/>
            <a:chExt cx="4134" cy="2454"/>
          </a:xfrm>
        </p:grpSpPr>
        <p:pic>
          <p:nvPicPr>
            <p:cNvPr id="27724" name="Picture 91" descr="schválení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7" y="391"/>
              <a:ext cx="4134" cy="2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725" name="Text Box 92"/>
            <p:cNvSpPr txBox="1">
              <a:spLocks noChangeArrowheads="1"/>
            </p:cNvSpPr>
            <p:nvPr/>
          </p:nvSpPr>
          <p:spPr bwMode="auto">
            <a:xfrm>
              <a:off x="3153" y="2251"/>
              <a:ext cx="72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200" b="1">
                  <a:latin typeface="Times New Roman" pitchFamily="18" charset="0"/>
                </a:rPr>
                <a:t>Rucki Jiří</a:t>
              </a:r>
            </a:p>
          </p:txBody>
        </p:sp>
        <p:sp>
          <p:nvSpPr>
            <p:cNvPr id="27726" name="Text Box 93"/>
            <p:cNvSpPr txBox="1">
              <a:spLocks noChangeArrowheads="1"/>
            </p:cNvSpPr>
            <p:nvPr/>
          </p:nvSpPr>
          <p:spPr bwMode="auto">
            <a:xfrm>
              <a:off x="3153" y="2387"/>
              <a:ext cx="816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200" b="1">
                  <a:latin typeface="Times New Roman" pitchFamily="18" charset="0"/>
                </a:rPr>
                <a:t>Topolánek Michal</a:t>
              </a:r>
            </a:p>
          </p:txBody>
        </p:sp>
        <p:sp>
          <p:nvSpPr>
            <p:cNvPr id="27727" name="Text Box 94"/>
            <p:cNvSpPr txBox="1">
              <a:spLocks noChangeArrowheads="1"/>
            </p:cNvSpPr>
            <p:nvPr/>
          </p:nvSpPr>
          <p:spPr bwMode="auto">
            <a:xfrm>
              <a:off x="3153" y="2523"/>
              <a:ext cx="816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200" b="1">
                  <a:latin typeface="Times New Roman" pitchFamily="18" charset="0"/>
                </a:rPr>
                <a:t>Maluchová Jiřina</a:t>
              </a:r>
            </a:p>
          </p:txBody>
        </p:sp>
      </p:grpSp>
      <p:sp>
        <p:nvSpPr>
          <p:cNvPr id="56416" name="Text Box 96"/>
          <p:cNvSpPr txBox="1">
            <a:spLocks noChangeArrowheads="1"/>
          </p:cNvSpPr>
          <p:nvPr/>
        </p:nvSpPr>
        <p:spPr bwMode="auto">
          <a:xfrm>
            <a:off x="8113713" y="24923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25</a:t>
            </a:r>
          </a:p>
        </p:txBody>
      </p:sp>
      <p:sp>
        <p:nvSpPr>
          <p:cNvPr id="56417" name="Text Box 97"/>
          <p:cNvSpPr txBox="1">
            <a:spLocks noChangeArrowheads="1"/>
          </p:cNvSpPr>
          <p:nvPr/>
        </p:nvSpPr>
        <p:spPr bwMode="auto">
          <a:xfrm>
            <a:off x="8616950" y="24923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20</a:t>
            </a:r>
          </a:p>
        </p:txBody>
      </p:sp>
      <p:sp>
        <p:nvSpPr>
          <p:cNvPr id="56418" name="Text Box 98"/>
          <p:cNvSpPr txBox="1">
            <a:spLocks noChangeArrowheads="1"/>
          </p:cNvSpPr>
          <p:nvPr/>
        </p:nvSpPr>
        <p:spPr bwMode="auto">
          <a:xfrm>
            <a:off x="9120188" y="24923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19</a:t>
            </a:r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935414" y="333376"/>
            <a:ext cx="4105275" cy="561975"/>
          </a:xfrm>
        </p:spPr>
        <p:txBody>
          <a:bodyPr/>
          <a:lstStyle/>
          <a:p>
            <a:pPr eaLnBrk="1" hangingPunct="1"/>
            <a:r>
              <a:rPr lang="cs-CZ" sz="2000" b="1"/>
              <a:t>Po ukončení každého setu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351089" y="1844676"/>
            <a:ext cx="3673475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zapíše konec setu</a:t>
            </a:r>
          </a:p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zapíše koncový stav a zakroužkuje jej</a:t>
            </a:r>
          </a:p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údaje zapíše do výsledku</a:t>
            </a:r>
          </a:p>
          <a:p>
            <a:pPr marL="274638" indent="-274638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cs-CZ" sz="1600" dirty="0">
                <a:solidFill>
                  <a:schemeClr val="accent6"/>
                </a:solidFill>
                <a:latin typeface="Times New Roman" pitchFamily="18" charset="0"/>
              </a:rPr>
              <a:t>PŘESTÁVKA MEZI SETY JE VŽDY 3 MINUTY</a:t>
            </a:r>
          </a:p>
        </p:txBody>
      </p: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6673851" y="1341438"/>
            <a:ext cx="3167063" cy="4608512"/>
            <a:chOff x="385" y="845"/>
            <a:chExt cx="1995" cy="2903"/>
          </a:xfrm>
        </p:grpSpPr>
        <p:pic>
          <p:nvPicPr>
            <p:cNvPr id="27662" name="Picture 23" descr="set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5" y="845"/>
              <a:ext cx="1995" cy="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63" name="Text Box 24"/>
            <p:cNvSpPr txBox="1">
              <a:spLocks noChangeArrowheads="1"/>
            </p:cNvSpPr>
            <p:nvPr/>
          </p:nvSpPr>
          <p:spPr bwMode="auto">
            <a:xfrm>
              <a:off x="708" y="1220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B</a:t>
              </a:r>
            </a:p>
          </p:txBody>
        </p:sp>
        <p:sp>
          <p:nvSpPr>
            <p:cNvPr id="27664" name="Text Box 25"/>
            <p:cNvSpPr txBox="1">
              <a:spLocks noChangeArrowheads="1"/>
            </p:cNvSpPr>
            <p:nvPr/>
          </p:nvSpPr>
          <p:spPr bwMode="auto">
            <a:xfrm>
              <a:off x="1674" y="1220"/>
              <a:ext cx="18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A</a:t>
              </a:r>
            </a:p>
          </p:txBody>
        </p:sp>
        <p:sp>
          <p:nvSpPr>
            <p:cNvPr id="27665" name="Text Box 26"/>
            <p:cNvSpPr txBox="1">
              <a:spLocks noChangeArrowheads="1"/>
            </p:cNvSpPr>
            <p:nvPr/>
          </p:nvSpPr>
          <p:spPr bwMode="auto">
            <a:xfrm>
              <a:off x="614" y="1050"/>
              <a:ext cx="4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10:00</a:t>
              </a:r>
            </a:p>
          </p:txBody>
        </p:sp>
        <p:sp>
          <p:nvSpPr>
            <p:cNvPr id="27666" name="Text Box 27"/>
            <p:cNvSpPr txBox="1">
              <a:spLocks noChangeArrowheads="1"/>
            </p:cNvSpPr>
            <p:nvPr/>
          </p:nvSpPr>
          <p:spPr bwMode="auto">
            <a:xfrm>
              <a:off x="569" y="1395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2</a:t>
              </a:r>
            </a:p>
          </p:txBody>
        </p:sp>
        <p:sp>
          <p:nvSpPr>
            <p:cNvPr id="27667" name="Text Box 28"/>
            <p:cNvSpPr txBox="1">
              <a:spLocks noChangeArrowheads="1"/>
            </p:cNvSpPr>
            <p:nvPr/>
          </p:nvSpPr>
          <p:spPr bwMode="auto">
            <a:xfrm>
              <a:off x="569" y="1724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5</a:t>
              </a:r>
            </a:p>
          </p:txBody>
        </p:sp>
        <p:sp>
          <p:nvSpPr>
            <p:cNvPr id="27668" name="Text Box 29"/>
            <p:cNvSpPr txBox="1">
              <a:spLocks noChangeArrowheads="1"/>
            </p:cNvSpPr>
            <p:nvPr/>
          </p:nvSpPr>
          <p:spPr bwMode="auto">
            <a:xfrm>
              <a:off x="522" y="2081"/>
              <a:ext cx="2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11</a:t>
              </a:r>
            </a:p>
          </p:txBody>
        </p:sp>
        <p:sp>
          <p:nvSpPr>
            <p:cNvPr id="27669" name="Text Box 30"/>
            <p:cNvSpPr txBox="1">
              <a:spLocks noChangeArrowheads="1"/>
            </p:cNvSpPr>
            <p:nvPr/>
          </p:nvSpPr>
          <p:spPr bwMode="auto">
            <a:xfrm>
              <a:off x="569" y="2437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7</a:t>
              </a:r>
            </a:p>
          </p:txBody>
        </p:sp>
        <p:sp>
          <p:nvSpPr>
            <p:cNvPr id="27670" name="Text Box 31"/>
            <p:cNvSpPr txBox="1">
              <a:spLocks noChangeArrowheads="1"/>
            </p:cNvSpPr>
            <p:nvPr/>
          </p:nvSpPr>
          <p:spPr bwMode="auto">
            <a:xfrm>
              <a:off x="569" y="2764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3</a:t>
              </a:r>
            </a:p>
          </p:txBody>
        </p:sp>
        <p:sp>
          <p:nvSpPr>
            <p:cNvPr id="27671" name="Text Box 32"/>
            <p:cNvSpPr txBox="1">
              <a:spLocks noChangeArrowheads="1"/>
            </p:cNvSpPr>
            <p:nvPr/>
          </p:nvSpPr>
          <p:spPr bwMode="auto">
            <a:xfrm>
              <a:off x="522" y="3111"/>
              <a:ext cx="2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15</a:t>
              </a:r>
            </a:p>
          </p:txBody>
        </p:sp>
        <p:sp>
          <p:nvSpPr>
            <p:cNvPr id="27672" name="Text Box 33"/>
            <p:cNvSpPr txBox="1">
              <a:spLocks noChangeArrowheads="1"/>
            </p:cNvSpPr>
            <p:nvPr/>
          </p:nvSpPr>
          <p:spPr bwMode="auto">
            <a:xfrm>
              <a:off x="1526" y="1406"/>
              <a:ext cx="1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8</a:t>
              </a:r>
            </a:p>
          </p:txBody>
        </p:sp>
        <p:sp>
          <p:nvSpPr>
            <p:cNvPr id="27673" name="Text Box 34"/>
            <p:cNvSpPr txBox="1">
              <a:spLocks noChangeArrowheads="1"/>
            </p:cNvSpPr>
            <p:nvPr/>
          </p:nvSpPr>
          <p:spPr bwMode="auto">
            <a:xfrm>
              <a:off x="1535" y="1735"/>
              <a:ext cx="18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</a:t>
              </a:r>
            </a:p>
          </p:txBody>
        </p:sp>
        <p:sp>
          <p:nvSpPr>
            <p:cNvPr id="27674" name="Text Box 35"/>
            <p:cNvSpPr txBox="1">
              <a:spLocks noChangeArrowheads="1"/>
            </p:cNvSpPr>
            <p:nvPr/>
          </p:nvSpPr>
          <p:spPr bwMode="auto">
            <a:xfrm>
              <a:off x="1488" y="2099"/>
              <a:ext cx="2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13</a:t>
              </a:r>
            </a:p>
          </p:txBody>
        </p:sp>
        <p:sp>
          <p:nvSpPr>
            <p:cNvPr id="27675" name="Text Box 36"/>
            <p:cNvSpPr txBox="1">
              <a:spLocks noChangeArrowheads="1"/>
            </p:cNvSpPr>
            <p:nvPr/>
          </p:nvSpPr>
          <p:spPr bwMode="auto">
            <a:xfrm>
              <a:off x="1535" y="2437"/>
              <a:ext cx="18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5</a:t>
              </a:r>
            </a:p>
          </p:txBody>
        </p:sp>
        <p:sp>
          <p:nvSpPr>
            <p:cNvPr id="27676" name="Text Box 37"/>
            <p:cNvSpPr txBox="1">
              <a:spLocks noChangeArrowheads="1"/>
            </p:cNvSpPr>
            <p:nvPr/>
          </p:nvSpPr>
          <p:spPr bwMode="auto">
            <a:xfrm>
              <a:off x="1535" y="2764"/>
              <a:ext cx="18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6</a:t>
              </a:r>
            </a:p>
          </p:txBody>
        </p:sp>
        <p:sp>
          <p:nvSpPr>
            <p:cNvPr id="27677" name="Text Box 38"/>
            <p:cNvSpPr txBox="1">
              <a:spLocks noChangeArrowheads="1"/>
            </p:cNvSpPr>
            <p:nvPr/>
          </p:nvSpPr>
          <p:spPr bwMode="auto">
            <a:xfrm>
              <a:off x="1488" y="3111"/>
              <a:ext cx="2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11</a:t>
              </a:r>
            </a:p>
          </p:txBody>
        </p:sp>
        <p:sp>
          <p:nvSpPr>
            <p:cNvPr id="27678" name="Line 39"/>
            <p:cNvSpPr>
              <a:spLocks noChangeShapeType="1"/>
            </p:cNvSpPr>
            <p:nvPr/>
          </p:nvSpPr>
          <p:spPr bwMode="auto">
            <a:xfrm flipH="1">
              <a:off x="2079" y="1098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679" name="Line 40"/>
            <p:cNvSpPr>
              <a:spLocks noChangeShapeType="1"/>
            </p:cNvSpPr>
            <p:nvPr/>
          </p:nvSpPr>
          <p:spPr bwMode="auto">
            <a:xfrm flipH="1">
              <a:off x="2079" y="1227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680" name="Line 41"/>
            <p:cNvSpPr>
              <a:spLocks noChangeShapeType="1"/>
            </p:cNvSpPr>
            <p:nvPr/>
          </p:nvSpPr>
          <p:spPr bwMode="auto">
            <a:xfrm flipH="1">
              <a:off x="2079" y="1357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681" name="Line 42"/>
            <p:cNvSpPr>
              <a:spLocks noChangeShapeType="1"/>
            </p:cNvSpPr>
            <p:nvPr/>
          </p:nvSpPr>
          <p:spPr bwMode="auto">
            <a:xfrm flipH="1">
              <a:off x="2079" y="1487"/>
              <a:ext cx="83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682" name="Line 43"/>
            <p:cNvSpPr>
              <a:spLocks noChangeShapeType="1"/>
            </p:cNvSpPr>
            <p:nvPr/>
          </p:nvSpPr>
          <p:spPr bwMode="auto">
            <a:xfrm flipH="1">
              <a:off x="2079" y="1583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683" name="Line 44"/>
            <p:cNvSpPr>
              <a:spLocks noChangeShapeType="1"/>
            </p:cNvSpPr>
            <p:nvPr/>
          </p:nvSpPr>
          <p:spPr bwMode="auto">
            <a:xfrm flipH="1">
              <a:off x="2079" y="1713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684" name="Line 45"/>
            <p:cNvSpPr>
              <a:spLocks noChangeShapeType="1"/>
            </p:cNvSpPr>
            <p:nvPr/>
          </p:nvSpPr>
          <p:spPr bwMode="auto">
            <a:xfrm flipH="1">
              <a:off x="2079" y="1811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685" name="Line 46"/>
            <p:cNvSpPr>
              <a:spLocks noChangeShapeType="1"/>
            </p:cNvSpPr>
            <p:nvPr/>
          </p:nvSpPr>
          <p:spPr bwMode="auto">
            <a:xfrm flipH="1">
              <a:off x="2079" y="1940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686" name="Line 47"/>
            <p:cNvSpPr>
              <a:spLocks noChangeShapeType="1"/>
            </p:cNvSpPr>
            <p:nvPr/>
          </p:nvSpPr>
          <p:spPr bwMode="auto">
            <a:xfrm flipH="1">
              <a:off x="2079" y="2037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687" name="Line 48"/>
            <p:cNvSpPr>
              <a:spLocks noChangeShapeType="1"/>
            </p:cNvSpPr>
            <p:nvPr/>
          </p:nvSpPr>
          <p:spPr bwMode="auto">
            <a:xfrm flipH="1">
              <a:off x="2074" y="2148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688" name="Line 49"/>
            <p:cNvSpPr>
              <a:spLocks noChangeShapeType="1"/>
            </p:cNvSpPr>
            <p:nvPr/>
          </p:nvSpPr>
          <p:spPr bwMode="auto">
            <a:xfrm flipH="1">
              <a:off x="2068" y="2271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689" name="Line 50"/>
            <p:cNvSpPr>
              <a:spLocks noChangeShapeType="1"/>
            </p:cNvSpPr>
            <p:nvPr/>
          </p:nvSpPr>
          <p:spPr bwMode="auto">
            <a:xfrm flipH="1">
              <a:off x="2069" y="2387"/>
              <a:ext cx="8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690" name="Line 51"/>
            <p:cNvSpPr>
              <a:spLocks noChangeShapeType="1"/>
            </p:cNvSpPr>
            <p:nvPr/>
          </p:nvSpPr>
          <p:spPr bwMode="auto">
            <a:xfrm flipH="1">
              <a:off x="2069" y="2509"/>
              <a:ext cx="82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691" name="Line 52"/>
            <p:cNvSpPr>
              <a:spLocks noChangeShapeType="1"/>
            </p:cNvSpPr>
            <p:nvPr/>
          </p:nvSpPr>
          <p:spPr bwMode="auto">
            <a:xfrm flipH="1">
              <a:off x="2068" y="2634"/>
              <a:ext cx="83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692" name="Line 53"/>
            <p:cNvSpPr>
              <a:spLocks noChangeShapeType="1"/>
            </p:cNvSpPr>
            <p:nvPr/>
          </p:nvSpPr>
          <p:spPr bwMode="auto">
            <a:xfrm flipH="1">
              <a:off x="2069" y="2757"/>
              <a:ext cx="82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693" name="Line 54"/>
            <p:cNvSpPr>
              <a:spLocks noChangeShapeType="1"/>
            </p:cNvSpPr>
            <p:nvPr/>
          </p:nvSpPr>
          <p:spPr bwMode="auto">
            <a:xfrm flipH="1">
              <a:off x="2069" y="2874"/>
              <a:ext cx="82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694" name="Line 55"/>
            <p:cNvSpPr>
              <a:spLocks noChangeShapeType="1"/>
            </p:cNvSpPr>
            <p:nvPr/>
          </p:nvSpPr>
          <p:spPr bwMode="auto">
            <a:xfrm flipH="1">
              <a:off x="2079" y="2977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695" name="Line 56"/>
            <p:cNvSpPr>
              <a:spLocks noChangeShapeType="1"/>
            </p:cNvSpPr>
            <p:nvPr/>
          </p:nvSpPr>
          <p:spPr bwMode="auto">
            <a:xfrm flipH="1">
              <a:off x="2073" y="3095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696" name="Line 57"/>
            <p:cNvSpPr>
              <a:spLocks noChangeShapeType="1"/>
            </p:cNvSpPr>
            <p:nvPr/>
          </p:nvSpPr>
          <p:spPr bwMode="auto">
            <a:xfrm flipH="1">
              <a:off x="2079" y="3204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697" name="Line 58"/>
            <p:cNvSpPr>
              <a:spLocks noChangeShapeType="1"/>
            </p:cNvSpPr>
            <p:nvPr/>
          </p:nvSpPr>
          <p:spPr bwMode="auto">
            <a:xfrm flipH="1">
              <a:off x="2068" y="3320"/>
              <a:ext cx="83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27698" name="Group 59"/>
            <p:cNvGrpSpPr>
              <a:grpSpLocks/>
            </p:cNvGrpSpPr>
            <p:nvPr/>
          </p:nvGrpSpPr>
          <p:grpSpPr bwMode="auto">
            <a:xfrm>
              <a:off x="1102" y="1064"/>
              <a:ext cx="106" cy="2372"/>
              <a:chOff x="2135" y="346"/>
              <a:chExt cx="155" cy="3246"/>
            </a:xfrm>
          </p:grpSpPr>
          <p:sp>
            <p:nvSpPr>
              <p:cNvPr id="27704" name="Line 60"/>
              <p:cNvSpPr>
                <a:spLocks noChangeShapeType="1"/>
              </p:cNvSpPr>
              <p:nvPr/>
            </p:nvSpPr>
            <p:spPr bwMode="auto">
              <a:xfrm flipH="1">
                <a:off x="2154" y="346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705" name="Line 61"/>
              <p:cNvSpPr>
                <a:spLocks noChangeShapeType="1"/>
              </p:cNvSpPr>
              <p:nvPr/>
            </p:nvSpPr>
            <p:spPr bwMode="auto">
              <a:xfrm flipH="1">
                <a:off x="2154" y="527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706" name="Line 62"/>
              <p:cNvSpPr>
                <a:spLocks noChangeShapeType="1"/>
              </p:cNvSpPr>
              <p:nvPr/>
            </p:nvSpPr>
            <p:spPr bwMode="auto">
              <a:xfrm flipH="1">
                <a:off x="2154" y="709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707" name="Line 63"/>
              <p:cNvSpPr>
                <a:spLocks noChangeShapeType="1"/>
              </p:cNvSpPr>
              <p:nvPr/>
            </p:nvSpPr>
            <p:spPr bwMode="auto">
              <a:xfrm flipH="1">
                <a:off x="2154" y="890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708" name="Line 64"/>
              <p:cNvSpPr>
                <a:spLocks noChangeShapeType="1"/>
              </p:cNvSpPr>
              <p:nvPr/>
            </p:nvSpPr>
            <p:spPr bwMode="auto">
              <a:xfrm flipH="1">
                <a:off x="2154" y="1026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709" name="Line 65"/>
              <p:cNvSpPr>
                <a:spLocks noChangeShapeType="1"/>
              </p:cNvSpPr>
              <p:nvPr/>
            </p:nvSpPr>
            <p:spPr bwMode="auto">
              <a:xfrm flipH="1">
                <a:off x="2154" y="1207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710" name="Line 66"/>
              <p:cNvSpPr>
                <a:spLocks noChangeShapeType="1"/>
              </p:cNvSpPr>
              <p:nvPr/>
            </p:nvSpPr>
            <p:spPr bwMode="auto">
              <a:xfrm flipH="1">
                <a:off x="2154" y="1344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711" name="Line 67"/>
              <p:cNvSpPr>
                <a:spLocks noChangeShapeType="1"/>
              </p:cNvSpPr>
              <p:nvPr/>
            </p:nvSpPr>
            <p:spPr bwMode="auto">
              <a:xfrm flipH="1">
                <a:off x="2154" y="1525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712" name="Line 68"/>
              <p:cNvSpPr>
                <a:spLocks noChangeShapeType="1"/>
              </p:cNvSpPr>
              <p:nvPr/>
            </p:nvSpPr>
            <p:spPr bwMode="auto">
              <a:xfrm flipH="1">
                <a:off x="2154" y="1661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713" name="Line 69"/>
              <p:cNvSpPr>
                <a:spLocks noChangeShapeType="1"/>
              </p:cNvSpPr>
              <p:nvPr/>
            </p:nvSpPr>
            <p:spPr bwMode="auto">
              <a:xfrm flipH="1">
                <a:off x="2145" y="1816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714" name="Line 70"/>
              <p:cNvSpPr>
                <a:spLocks noChangeShapeType="1"/>
              </p:cNvSpPr>
              <p:nvPr/>
            </p:nvSpPr>
            <p:spPr bwMode="auto">
              <a:xfrm flipH="1">
                <a:off x="2135" y="1988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715" name="Line 71"/>
              <p:cNvSpPr>
                <a:spLocks noChangeShapeType="1"/>
              </p:cNvSpPr>
              <p:nvPr/>
            </p:nvSpPr>
            <p:spPr bwMode="auto">
              <a:xfrm flipH="1">
                <a:off x="2137" y="2150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716" name="Line 72"/>
              <p:cNvSpPr>
                <a:spLocks noChangeShapeType="1"/>
              </p:cNvSpPr>
              <p:nvPr/>
            </p:nvSpPr>
            <p:spPr bwMode="auto">
              <a:xfrm flipH="1">
                <a:off x="2137" y="2321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717" name="Line 73"/>
              <p:cNvSpPr>
                <a:spLocks noChangeShapeType="1"/>
              </p:cNvSpPr>
              <p:nvPr/>
            </p:nvSpPr>
            <p:spPr bwMode="auto">
              <a:xfrm flipH="1">
                <a:off x="2135" y="2497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718" name="Line 74"/>
              <p:cNvSpPr>
                <a:spLocks noChangeShapeType="1"/>
              </p:cNvSpPr>
              <p:nvPr/>
            </p:nvSpPr>
            <p:spPr bwMode="auto">
              <a:xfrm flipH="1">
                <a:off x="2137" y="2669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719" name="Line 75"/>
              <p:cNvSpPr>
                <a:spLocks noChangeShapeType="1"/>
              </p:cNvSpPr>
              <p:nvPr/>
            </p:nvSpPr>
            <p:spPr bwMode="auto">
              <a:xfrm flipH="1">
                <a:off x="2137" y="2833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720" name="Line 76"/>
              <p:cNvSpPr>
                <a:spLocks noChangeShapeType="1"/>
              </p:cNvSpPr>
              <p:nvPr/>
            </p:nvSpPr>
            <p:spPr bwMode="auto">
              <a:xfrm flipH="1">
                <a:off x="2154" y="2976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721" name="Line 77"/>
              <p:cNvSpPr>
                <a:spLocks noChangeShapeType="1"/>
              </p:cNvSpPr>
              <p:nvPr/>
            </p:nvSpPr>
            <p:spPr bwMode="auto">
              <a:xfrm flipH="1">
                <a:off x="2144" y="3142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722" name="Line 78"/>
              <p:cNvSpPr>
                <a:spLocks noChangeShapeType="1"/>
              </p:cNvSpPr>
              <p:nvPr/>
            </p:nvSpPr>
            <p:spPr bwMode="auto">
              <a:xfrm flipH="1">
                <a:off x="2154" y="3294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723" name="Line 79"/>
              <p:cNvSpPr>
                <a:spLocks noChangeShapeType="1"/>
              </p:cNvSpPr>
              <p:nvPr/>
            </p:nvSpPr>
            <p:spPr bwMode="auto">
              <a:xfrm flipH="1">
                <a:off x="2135" y="3456"/>
                <a:ext cx="13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699" name="Line 80"/>
            <p:cNvSpPr>
              <a:spLocks noChangeShapeType="1"/>
            </p:cNvSpPr>
            <p:nvPr/>
          </p:nvSpPr>
          <p:spPr bwMode="auto">
            <a:xfrm flipH="1">
              <a:off x="2184" y="1109"/>
              <a:ext cx="124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700" name="Line 81"/>
            <p:cNvSpPr>
              <a:spLocks noChangeShapeType="1"/>
            </p:cNvSpPr>
            <p:nvPr/>
          </p:nvSpPr>
          <p:spPr bwMode="auto">
            <a:xfrm flipH="1">
              <a:off x="2184" y="1232"/>
              <a:ext cx="124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701" name="Line 82"/>
            <p:cNvSpPr>
              <a:spLocks noChangeShapeType="1"/>
            </p:cNvSpPr>
            <p:nvPr/>
          </p:nvSpPr>
          <p:spPr bwMode="auto">
            <a:xfrm flipH="1">
              <a:off x="2184" y="1348"/>
              <a:ext cx="124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702" name="Line 84"/>
            <p:cNvSpPr>
              <a:spLocks noChangeShapeType="1"/>
            </p:cNvSpPr>
            <p:nvPr/>
          </p:nvSpPr>
          <p:spPr bwMode="auto">
            <a:xfrm flipH="1">
              <a:off x="2199" y="1461"/>
              <a:ext cx="124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703" name="Line 85"/>
            <p:cNvSpPr>
              <a:spLocks noChangeShapeType="1"/>
            </p:cNvSpPr>
            <p:nvPr/>
          </p:nvSpPr>
          <p:spPr bwMode="auto">
            <a:xfrm flipH="1">
              <a:off x="2199" y="1571"/>
              <a:ext cx="124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6403" name="Text Box 83"/>
          <p:cNvSpPr txBox="1">
            <a:spLocks noChangeArrowheads="1"/>
          </p:cNvSpPr>
          <p:nvPr/>
        </p:nvSpPr>
        <p:spPr bwMode="auto">
          <a:xfrm>
            <a:off x="8689976" y="1700213"/>
            <a:ext cx="658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>
                <a:solidFill>
                  <a:srgbClr val="FF0000"/>
                </a:solidFill>
              </a:rPr>
              <a:t>10:19</a:t>
            </a:r>
          </a:p>
        </p:txBody>
      </p:sp>
      <p:sp>
        <p:nvSpPr>
          <p:cNvPr id="56407" name="Text Box 87"/>
          <p:cNvSpPr txBox="1">
            <a:spLocks noChangeArrowheads="1"/>
          </p:cNvSpPr>
          <p:nvPr/>
        </p:nvSpPr>
        <p:spPr bwMode="auto">
          <a:xfrm>
            <a:off x="7826375" y="55165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20</a:t>
            </a:r>
          </a:p>
        </p:txBody>
      </p:sp>
      <p:sp>
        <p:nvSpPr>
          <p:cNvPr id="56408" name="Text Box 88"/>
          <p:cNvSpPr txBox="1">
            <a:spLocks noChangeArrowheads="1"/>
          </p:cNvSpPr>
          <p:nvPr/>
        </p:nvSpPr>
        <p:spPr bwMode="auto">
          <a:xfrm>
            <a:off x="9339263" y="55165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25</a:t>
            </a:r>
          </a:p>
        </p:txBody>
      </p:sp>
      <p:sp>
        <p:nvSpPr>
          <p:cNvPr id="56409" name="Oval 89"/>
          <p:cNvSpPr>
            <a:spLocks noChangeArrowheads="1"/>
          </p:cNvSpPr>
          <p:nvPr/>
        </p:nvSpPr>
        <p:spPr bwMode="auto">
          <a:xfrm>
            <a:off x="7826376" y="5516564"/>
            <a:ext cx="504825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6410" name="Oval 90"/>
          <p:cNvSpPr>
            <a:spLocks noChangeArrowheads="1"/>
          </p:cNvSpPr>
          <p:nvPr/>
        </p:nvSpPr>
        <p:spPr bwMode="auto">
          <a:xfrm>
            <a:off x="9266239" y="5516564"/>
            <a:ext cx="504825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000" fill="hold"/>
                                        <p:tgtEl>
                                          <p:spTgt spid="56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1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6" dur="1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6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5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6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5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5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56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5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6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5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5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56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6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6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6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6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6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5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56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56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56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56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56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56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56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56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1" dur="10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23" dur="1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16" grpId="0"/>
      <p:bldP spid="56416" grpId="1"/>
      <p:bldP spid="56417" grpId="0"/>
      <p:bldP spid="56417" grpId="1"/>
      <p:bldP spid="56418" grpId="0"/>
      <p:bldP spid="56418" grpId="1"/>
      <p:bldP spid="56403" grpId="0"/>
      <p:bldP spid="56403" grpId="1"/>
      <p:bldP spid="56403" grpId="2"/>
      <p:bldP spid="56407" grpId="0"/>
      <p:bldP spid="56407" grpId="1"/>
      <p:bldP spid="56408" grpId="0"/>
      <p:bldP spid="56408" grpId="1"/>
      <p:bldP spid="56409" grpId="0" animBg="1"/>
      <p:bldP spid="56409" grpId="1" animBg="1"/>
      <p:bldP spid="56410" grpId="0" animBg="1"/>
      <p:bldP spid="56410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3143251" y="1916114"/>
            <a:ext cx="6562725" cy="3895725"/>
            <a:chOff x="657" y="391"/>
            <a:chExt cx="4134" cy="2454"/>
          </a:xfrm>
        </p:grpSpPr>
        <p:pic>
          <p:nvPicPr>
            <p:cNvPr id="28697" name="Picture 3" descr="schválení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7" y="391"/>
              <a:ext cx="4134" cy="2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98" name="Text Box 4"/>
            <p:cNvSpPr txBox="1">
              <a:spLocks noChangeArrowheads="1"/>
            </p:cNvSpPr>
            <p:nvPr/>
          </p:nvSpPr>
          <p:spPr bwMode="auto">
            <a:xfrm>
              <a:off x="3153" y="2251"/>
              <a:ext cx="72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200" b="1">
                  <a:latin typeface="Times New Roman" pitchFamily="18" charset="0"/>
                </a:rPr>
                <a:t>Rucki Jiří</a:t>
              </a:r>
            </a:p>
          </p:txBody>
        </p:sp>
        <p:sp>
          <p:nvSpPr>
            <p:cNvPr id="28699" name="Text Box 5"/>
            <p:cNvSpPr txBox="1">
              <a:spLocks noChangeArrowheads="1"/>
            </p:cNvSpPr>
            <p:nvPr/>
          </p:nvSpPr>
          <p:spPr bwMode="auto">
            <a:xfrm>
              <a:off x="3153" y="2387"/>
              <a:ext cx="816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200" b="1">
                  <a:latin typeface="Times New Roman" pitchFamily="18" charset="0"/>
                </a:rPr>
                <a:t>Topolánek Michal</a:t>
              </a:r>
            </a:p>
          </p:txBody>
        </p:sp>
        <p:sp>
          <p:nvSpPr>
            <p:cNvPr id="28700" name="Text Box 6"/>
            <p:cNvSpPr txBox="1">
              <a:spLocks noChangeArrowheads="1"/>
            </p:cNvSpPr>
            <p:nvPr/>
          </p:nvSpPr>
          <p:spPr bwMode="auto">
            <a:xfrm>
              <a:off x="3153" y="2523"/>
              <a:ext cx="816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200" b="1">
                  <a:latin typeface="Times New Roman" pitchFamily="18" charset="0"/>
                </a:rPr>
                <a:t>Maluchová Jiřina</a:t>
              </a:r>
            </a:p>
          </p:txBody>
        </p:sp>
      </p:grpSp>
      <p:sp>
        <p:nvSpPr>
          <p:cNvPr id="28675" name="Text Box 7"/>
          <p:cNvSpPr txBox="1">
            <a:spLocks noChangeArrowheads="1"/>
          </p:cNvSpPr>
          <p:nvPr/>
        </p:nvSpPr>
        <p:spPr bwMode="auto">
          <a:xfrm>
            <a:off x="8185150" y="24923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25</a:t>
            </a:r>
          </a:p>
        </p:txBody>
      </p:sp>
      <p:sp>
        <p:nvSpPr>
          <p:cNvPr id="28676" name="Text Box 8"/>
          <p:cNvSpPr txBox="1">
            <a:spLocks noChangeArrowheads="1"/>
          </p:cNvSpPr>
          <p:nvPr/>
        </p:nvSpPr>
        <p:spPr bwMode="auto">
          <a:xfrm>
            <a:off x="8688388" y="24923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20</a:t>
            </a:r>
          </a:p>
        </p:txBody>
      </p:sp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9191625" y="24923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19</a:t>
            </a:r>
          </a:p>
        </p:txBody>
      </p:sp>
      <p:sp>
        <p:nvSpPr>
          <p:cNvPr id="28678" name="Rectangle 10"/>
          <p:cNvSpPr>
            <a:spLocks noGrp="1" noChangeArrowheads="1"/>
          </p:cNvSpPr>
          <p:nvPr>
            <p:ph type="title" sz="quarter"/>
          </p:nvPr>
        </p:nvSpPr>
        <p:spPr>
          <a:xfrm>
            <a:off x="3935414" y="333376"/>
            <a:ext cx="4105275" cy="561975"/>
          </a:xfrm>
        </p:spPr>
        <p:txBody>
          <a:bodyPr/>
          <a:lstStyle/>
          <a:p>
            <a:pPr eaLnBrk="1" hangingPunct="1"/>
            <a:r>
              <a:rPr lang="cs-CZ" sz="2000" b="1"/>
              <a:t>Po skončení hry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2351089" y="1844675"/>
            <a:ext cx="36734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provede součet bodů a minut</a:t>
            </a:r>
          </a:p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zapíše vítěze a poměr vítězství</a:t>
            </a:r>
          </a:p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podepíše se</a:t>
            </a:r>
          </a:p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zajistí podpisy kapitánů</a:t>
            </a:r>
          </a:p>
          <a:p>
            <a:pPr marL="274638" indent="-274638">
              <a:spcBef>
                <a:spcPct val="5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a předá rozhodčím ke kontrole</a:t>
            </a:r>
          </a:p>
        </p:txBody>
      </p:sp>
      <p:sp>
        <p:nvSpPr>
          <p:cNvPr id="28680" name="Text Box 80"/>
          <p:cNvSpPr txBox="1">
            <a:spLocks noChangeArrowheads="1"/>
          </p:cNvSpPr>
          <p:nvPr/>
        </p:nvSpPr>
        <p:spPr bwMode="auto">
          <a:xfrm>
            <a:off x="8185150" y="27082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16</a:t>
            </a:r>
          </a:p>
        </p:txBody>
      </p:sp>
      <p:sp>
        <p:nvSpPr>
          <p:cNvPr id="28681" name="Text Box 81"/>
          <p:cNvSpPr txBox="1">
            <a:spLocks noChangeArrowheads="1"/>
          </p:cNvSpPr>
          <p:nvPr/>
        </p:nvSpPr>
        <p:spPr bwMode="auto">
          <a:xfrm>
            <a:off x="8688388" y="27082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25</a:t>
            </a:r>
          </a:p>
        </p:txBody>
      </p:sp>
      <p:sp>
        <p:nvSpPr>
          <p:cNvPr id="28682" name="Text Box 82"/>
          <p:cNvSpPr txBox="1">
            <a:spLocks noChangeArrowheads="1"/>
          </p:cNvSpPr>
          <p:nvPr/>
        </p:nvSpPr>
        <p:spPr bwMode="auto">
          <a:xfrm>
            <a:off x="9191625" y="27082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18</a:t>
            </a:r>
          </a:p>
        </p:txBody>
      </p:sp>
      <p:sp>
        <p:nvSpPr>
          <p:cNvPr id="28683" name="Text Box 83"/>
          <p:cNvSpPr txBox="1">
            <a:spLocks noChangeArrowheads="1"/>
          </p:cNvSpPr>
          <p:nvPr/>
        </p:nvSpPr>
        <p:spPr bwMode="auto">
          <a:xfrm>
            <a:off x="8183563" y="29702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25</a:t>
            </a:r>
          </a:p>
        </p:txBody>
      </p:sp>
      <p:sp>
        <p:nvSpPr>
          <p:cNvPr id="28684" name="Text Box 84"/>
          <p:cNvSpPr txBox="1">
            <a:spLocks noChangeArrowheads="1"/>
          </p:cNvSpPr>
          <p:nvPr/>
        </p:nvSpPr>
        <p:spPr bwMode="auto">
          <a:xfrm>
            <a:off x="8686800" y="29702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23</a:t>
            </a:r>
          </a:p>
        </p:txBody>
      </p:sp>
      <p:sp>
        <p:nvSpPr>
          <p:cNvPr id="28685" name="Text Box 85"/>
          <p:cNvSpPr txBox="1">
            <a:spLocks noChangeArrowheads="1"/>
          </p:cNvSpPr>
          <p:nvPr/>
        </p:nvSpPr>
        <p:spPr bwMode="auto">
          <a:xfrm>
            <a:off x="9190038" y="29702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22</a:t>
            </a:r>
          </a:p>
        </p:txBody>
      </p:sp>
      <p:sp>
        <p:nvSpPr>
          <p:cNvPr id="28686" name="Text Box 86"/>
          <p:cNvSpPr txBox="1">
            <a:spLocks noChangeArrowheads="1"/>
          </p:cNvSpPr>
          <p:nvPr/>
        </p:nvSpPr>
        <p:spPr bwMode="auto">
          <a:xfrm>
            <a:off x="8185150" y="32131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27</a:t>
            </a:r>
          </a:p>
        </p:txBody>
      </p:sp>
      <p:sp>
        <p:nvSpPr>
          <p:cNvPr id="28687" name="Text Box 87"/>
          <p:cNvSpPr txBox="1">
            <a:spLocks noChangeArrowheads="1"/>
          </p:cNvSpPr>
          <p:nvPr/>
        </p:nvSpPr>
        <p:spPr bwMode="auto">
          <a:xfrm>
            <a:off x="8688388" y="32131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25</a:t>
            </a:r>
          </a:p>
        </p:txBody>
      </p:sp>
      <p:sp>
        <p:nvSpPr>
          <p:cNvPr id="28688" name="Text Box 88"/>
          <p:cNvSpPr txBox="1">
            <a:spLocks noChangeArrowheads="1"/>
          </p:cNvSpPr>
          <p:nvPr/>
        </p:nvSpPr>
        <p:spPr bwMode="auto">
          <a:xfrm>
            <a:off x="9191625" y="32131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23</a:t>
            </a:r>
          </a:p>
        </p:txBody>
      </p:sp>
      <p:sp>
        <p:nvSpPr>
          <p:cNvPr id="57433" name="Text Box 89"/>
          <p:cNvSpPr txBox="1">
            <a:spLocks noChangeArrowheads="1"/>
          </p:cNvSpPr>
          <p:nvPr/>
        </p:nvSpPr>
        <p:spPr bwMode="auto">
          <a:xfrm>
            <a:off x="8186738" y="37004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93</a:t>
            </a:r>
          </a:p>
        </p:txBody>
      </p:sp>
      <p:sp>
        <p:nvSpPr>
          <p:cNvPr id="57434" name="Text Box 90"/>
          <p:cNvSpPr txBox="1">
            <a:spLocks noChangeArrowheads="1"/>
          </p:cNvSpPr>
          <p:nvPr/>
        </p:nvSpPr>
        <p:spPr bwMode="auto">
          <a:xfrm>
            <a:off x="8689975" y="37004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93</a:t>
            </a:r>
          </a:p>
        </p:txBody>
      </p:sp>
      <p:sp>
        <p:nvSpPr>
          <p:cNvPr id="57435" name="Text Box 91"/>
          <p:cNvSpPr txBox="1">
            <a:spLocks noChangeArrowheads="1"/>
          </p:cNvSpPr>
          <p:nvPr/>
        </p:nvSpPr>
        <p:spPr bwMode="auto">
          <a:xfrm>
            <a:off x="9193213" y="37004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82</a:t>
            </a:r>
          </a:p>
        </p:txBody>
      </p:sp>
      <p:sp>
        <p:nvSpPr>
          <p:cNvPr id="57436" name="Text Box 92"/>
          <p:cNvSpPr txBox="1">
            <a:spLocks noChangeArrowheads="1"/>
          </p:cNvSpPr>
          <p:nvPr/>
        </p:nvSpPr>
        <p:spPr bwMode="auto">
          <a:xfrm>
            <a:off x="7535863" y="4149725"/>
            <a:ext cx="16557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>
                <a:latin typeface="Times New Roman" pitchFamily="18" charset="0"/>
              </a:rPr>
              <a:t>TJ Lignum Morávka</a:t>
            </a:r>
          </a:p>
        </p:txBody>
      </p:sp>
      <p:sp>
        <p:nvSpPr>
          <p:cNvPr id="57437" name="Text Box 93"/>
          <p:cNvSpPr txBox="1">
            <a:spLocks noChangeArrowheads="1"/>
          </p:cNvSpPr>
          <p:nvPr/>
        </p:nvSpPr>
        <p:spPr bwMode="auto">
          <a:xfrm>
            <a:off x="4367213" y="5157789"/>
            <a:ext cx="10080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latin typeface="Monotype Corsiva" pitchFamily="66" charset="0"/>
              </a:rPr>
              <a:t>Patera L.</a:t>
            </a:r>
          </a:p>
        </p:txBody>
      </p:sp>
      <p:sp>
        <p:nvSpPr>
          <p:cNvPr id="57438" name="Text Box 94"/>
          <p:cNvSpPr txBox="1">
            <a:spLocks noChangeArrowheads="1"/>
          </p:cNvSpPr>
          <p:nvPr/>
        </p:nvSpPr>
        <p:spPr bwMode="auto">
          <a:xfrm>
            <a:off x="4367214" y="5445125"/>
            <a:ext cx="936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latin typeface="Monotype Corsiva" pitchFamily="66" charset="0"/>
              </a:rPr>
              <a:t>Soukal Z.</a:t>
            </a:r>
          </a:p>
        </p:txBody>
      </p:sp>
      <p:sp>
        <p:nvSpPr>
          <p:cNvPr id="57439" name="Text Box 95"/>
          <p:cNvSpPr txBox="1">
            <a:spLocks noChangeArrowheads="1"/>
          </p:cNvSpPr>
          <p:nvPr/>
        </p:nvSpPr>
        <p:spPr bwMode="auto">
          <a:xfrm>
            <a:off x="9409113" y="41163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1</a:t>
            </a:r>
          </a:p>
        </p:txBody>
      </p:sp>
      <p:sp>
        <p:nvSpPr>
          <p:cNvPr id="57458" name="Text Box 114"/>
          <p:cNvSpPr txBox="1">
            <a:spLocks noChangeArrowheads="1"/>
          </p:cNvSpPr>
          <p:nvPr/>
        </p:nvSpPr>
        <p:spPr bwMode="auto">
          <a:xfrm>
            <a:off x="8328026" y="5300664"/>
            <a:ext cx="1439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>
                <a:latin typeface="Monotype Corsiva" pitchFamily="66" charset="0"/>
              </a:rPr>
              <a:t>Maluchová Jiřina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57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1000"/>
                                        <p:tgtEl>
                                          <p:spTgt spid="57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7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7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7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4" dur="1000"/>
                                        <p:tgtEl>
                                          <p:spTgt spid="57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7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7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5" dur="1000"/>
                                        <p:tgtEl>
                                          <p:spTgt spid="57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7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7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1" dur="1000"/>
                                        <p:tgtEl>
                                          <p:spTgt spid="57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33" grpId="0"/>
      <p:bldP spid="57434" grpId="0"/>
      <p:bldP spid="57435" grpId="0"/>
      <p:bldP spid="57436" grpId="0"/>
      <p:bldP spid="57437" grpId="0"/>
      <p:bldP spid="57438" grpId="0"/>
      <p:bldP spid="57439" grpId="0"/>
      <p:bldP spid="574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52000" y="2016126"/>
            <a:ext cx="3122612" cy="4464050"/>
            <a:chOff x="431" y="1117"/>
            <a:chExt cx="1967" cy="2812"/>
          </a:xfrm>
        </p:grpSpPr>
        <p:pic>
          <p:nvPicPr>
            <p:cNvPr id="4110" name="Picture 3" descr="set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1" y="1117"/>
              <a:ext cx="1967" cy="2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1" name="Text Box 4"/>
            <p:cNvSpPr txBox="1">
              <a:spLocks noChangeArrowheads="1"/>
            </p:cNvSpPr>
            <p:nvPr/>
          </p:nvSpPr>
          <p:spPr bwMode="auto">
            <a:xfrm>
              <a:off x="748" y="1480"/>
              <a:ext cx="1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A</a:t>
              </a:r>
            </a:p>
          </p:txBody>
        </p:sp>
        <p:sp>
          <p:nvSpPr>
            <p:cNvPr id="4112" name="Text Box 5"/>
            <p:cNvSpPr txBox="1">
              <a:spLocks noChangeArrowheads="1"/>
            </p:cNvSpPr>
            <p:nvPr/>
          </p:nvSpPr>
          <p:spPr bwMode="auto">
            <a:xfrm>
              <a:off x="1701" y="1480"/>
              <a:ext cx="1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B</a:t>
              </a:r>
            </a:p>
          </p:txBody>
        </p:sp>
        <p:sp>
          <p:nvSpPr>
            <p:cNvPr id="4113" name="Text Box 6"/>
            <p:cNvSpPr txBox="1">
              <a:spLocks noChangeArrowheads="1"/>
            </p:cNvSpPr>
            <p:nvPr/>
          </p:nvSpPr>
          <p:spPr bwMode="auto">
            <a:xfrm>
              <a:off x="657" y="1315"/>
              <a:ext cx="4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 dirty="0"/>
                <a:t>10:00</a:t>
              </a:r>
            </a:p>
          </p:txBody>
        </p:sp>
        <p:sp>
          <p:nvSpPr>
            <p:cNvPr id="4114" name="Text Box 7"/>
            <p:cNvSpPr txBox="1">
              <a:spLocks noChangeArrowheads="1"/>
            </p:cNvSpPr>
            <p:nvPr/>
          </p:nvSpPr>
          <p:spPr bwMode="auto">
            <a:xfrm>
              <a:off x="612" y="1650"/>
              <a:ext cx="1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2</a:t>
              </a:r>
            </a:p>
          </p:txBody>
        </p:sp>
        <p:sp>
          <p:nvSpPr>
            <p:cNvPr id="4115" name="Text Box 8"/>
            <p:cNvSpPr txBox="1">
              <a:spLocks noChangeArrowheads="1"/>
            </p:cNvSpPr>
            <p:nvPr/>
          </p:nvSpPr>
          <p:spPr bwMode="auto">
            <a:xfrm>
              <a:off x="612" y="1968"/>
              <a:ext cx="1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5</a:t>
              </a:r>
            </a:p>
          </p:txBody>
        </p:sp>
        <p:sp>
          <p:nvSpPr>
            <p:cNvPr id="4116" name="Text Box 9"/>
            <p:cNvSpPr txBox="1">
              <a:spLocks noChangeArrowheads="1"/>
            </p:cNvSpPr>
            <p:nvPr/>
          </p:nvSpPr>
          <p:spPr bwMode="auto">
            <a:xfrm>
              <a:off x="567" y="2314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11</a:t>
              </a:r>
            </a:p>
          </p:txBody>
        </p:sp>
        <p:sp>
          <p:nvSpPr>
            <p:cNvPr id="4117" name="Text Box 10"/>
            <p:cNvSpPr txBox="1">
              <a:spLocks noChangeArrowheads="1"/>
            </p:cNvSpPr>
            <p:nvPr/>
          </p:nvSpPr>
          <p:spPr bwMode="auto">
            <a:xfrm>
              <a:off x="612" y="2659"/>
              <a:ext cx="1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7</a:t>
              </a:r>
            </a:p>
          </p:txBody>
        </p:sp>
        <p:sp>
          <p:nvSpPr>
            <p:cNvPr id="4118" name="Text Box 11"/>
            <p:cNvSpPr txBox="1">
              <a:spLocks noChangeArrowheads="1"/>
            </p:cNvSpPr>
            <p:nvPr/>
          </p:nvSpPr>
          <p:spPr bwMode="auto">
            <a:xfrm>
              <a:off x="612" y="2976"/>
              <a:ext cx="1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4</a:t>
              </a:r>
            </a:p>
          </p:txBody>
        </p:sp>
        <p:sp>
          <p:nvSpPr>
            <p:cNvPr id="4119" name="Text Box 12"/>
            <p:cNvSpPr txBox="1">
              <a:spLocks noChangeArrowheads="1"/>
            </p:cNvSpPr>
            <p:nvPr/>
          </p:nvSpPr>
          <p:spPr bwMode="auto">
            <a:xfrm>
              <a:off x="567" y="3312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15</a:t>
              </a:r>
            </a:p>
          </p:txBody>
        </p:sp>
        <p:sp>
          <p:nvSpPr>
            <p:cNvPr id="4120" name="Text Box 13"/>
            <p:cNvSpPr txBox="1">
              <a:spLocks noChangeArrowheads="1"/>
            </p:cNvSpPr>
            <p:nvPr/>
          </p:nvSpPr>
          <p:spPr bwMode="auto">
            <a:xfrm>
              <a:off x="1557" y="1661"/>
              <a:ext cx="1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8</a:t>
              </a:r>
            </a:p>
          </p:txBody>
        </p:sp>
        <p:sp>
          <p:nvSpPr>
            <p:cNvPr id="4121" name="Text Box 14"/>
            <p:cNvSpPr txBox="1">
              <a:spLocks noChangeArrowheads="1"/>
            </p:cNvSpPr>
            <p:nvPr/>
          </p:nvSpPr>
          <p:spPr bwMode="auto">
            <a:xfrm>
              <a:off x="1564" y="1979"/>
              <a:ext cx="1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</a:t>
              </a:r>
            </a:p>
          </p:txBody>
        </p:sp>
        <p:sp>
          <p:nvSpPr>
            <p:cNvPr id="4122" name="Text Box 15"/>
            <p:cNvSpPr txBox="1">
              <a:spLocks noChangeArrowheads="1"/>
            </p:cNvSpPr>
            <p:nvPr/>
          </p:nvSpPr>
          <p:spPr bwMode="auto">
            <a:xfrm>
              <a:off x="1519" y="2331"/>
              <a:ext cx="2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13</a:t>
              </a:r>
            </a:p>
          </p:txBody>
        </p:sp>
        <p:sp>
          <p:nvSpPr>
            <p:cNvPr id="4123" name="Text Box 16"/>
            <p:cNvSpPr txBox="1">
              <a:spLocks noChangeArrowheads="1"/>
            </p:cNvSpPr>
            <p:nvPr/>
          </p:nvSpPr>
          <p:spPr bwMode="auto">
            <a:xfrm>
              <a:off x="1565" y="2659"/>
              <a:ext cx="1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5</a:t>
              </a:r>
            </a:p>
          </p:txBody>
        </p:sp>
        <p:sp>
          <p:nvSpPr>
            <p:cNvPr id="4124" name="Text Box 17"/>
            <p:cNvSpPr txBox="1">
              <a:spLocks noChangeArrowheads="1"/>
            </p:cNvSpPr>
            <p:nvPr/>
          </p:nvSpPr>
          <p:spPr bwMode="auto">
            <a:xfrm>
              <a:off x="1565" y="2976"/>
              <a:ext cx="1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6</a:t>
              </a:r>
            </a:p>
          </p:txBody>
        </p:sp>
        <p:sp>
          <p:nvSpPr>
            <p:cNvPr id="4125" name="Text Box 18"/>
            <p:cNvSpPr txBox="1">
              <a:spLocks noChangeArrowheads="1"/>
            </p:cNvSpPr>
            <p:nvPr/>
          </p:nvSpPr>
          <p:spPr bwMode="auto">
            <a:xfrm>
              <a:off x="1519" y="3312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11</a:t>
              </a:r>
            </a:p>
          </p:txBody>
        </p:sp>
      </p:grp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7248526" y="4725988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7248526" y="4725988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4402138" cy="941387"/>
          </a:xfrm>
        </p:spPr>
        <p:txBody>
          <a:bodyPr/>
          <a:lstStyle/>
          <a:p>
            <a:pPr algn="l" eaLnBrk="1" hangingPunct="1"/>
            <a:r>
              <a:rPr lang="cs-CZ" sz="2000" dirty="0"/>
              <a:t>Základní principy vyplňování zápisu: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692151"/>
            <a:ext cx="4248150" cy="460375"/>
          </a:xfrm>
        </p:spPr>
        <p:txBody>
          <a:bodyPr/>
          <a:lstStyle/>
          <a:p>
            <a:pPr eaLnBrk="1" hangingPunct="1"/>
            <a:r>
              <a:rPr lang="cs-CZ" sz="2000" dirty="0"/>
              <a:t>zápis bodů a kontrola postavení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767408" y="1135065"/>
            <a:ext cx="7848872" cy="881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sz="1600" b="1" dirty="0">
                <a:latin typeface="Times New Roman" pitchFamily="18" charset="0"/>
              </a:rPr>
              <a:t>Zápis krajského formátu (na rozdíl od mezinárodního) není konstruován tak,</a:t>
            </a:r>
          </a:p>
          <a:p>
            <a:pPr algn="just">
              <a:spcBef>
                <a:spcPct val="20000"/>
              </a:spcBef>
            </a:pPr>
            <a:r>
              <a:rPr lang="cs-CZ" sz="1600" b="1" dirty="0">
                <a:latin typeface="Times New Roman" pitchFamily="18" charset="0"/>
              </a:rPr>
              <a:t>aby bylo možno sledovat pořadí postupu hráčů na podání (s výjimkou horlivého zapisovatele)</a:t>
            </a: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6600825" y="3789364"/>
            <a:ext cx="25209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Ukazatel skóre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  -   B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8112126" y="4725988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7680326" y="4725988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5519936" y="1916113"/>
            <a:ext cx="44640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družstvo A má podání a získá bod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b="1" dirty="0">
                <a:latin typeface="Times New Roman" pitchFamily="18" charset="0"/>
              </a:rPr>
              <a:t>zapisovatel zaškrtne ve sloupci družstva A jeden bod (vždy „/“ )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flipH="1">
            <a:off x="3383912" y="2397646"/>
            <a:ext cx="1444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317" name="AutoShape 29"/>
          <p:cNvSpPr>
            <a:spLocks noChangeArrowheads="1"/>
          </p:cNvSpPr>
          <p:nvPr/>
        </p:nvSpPr>
        <p:spPr bwMode="auto">
          <a:xfrm>
            <a:off x="3322000" y="2635251"/>
            <a:ext cx="288925" cy="1081087"/>
          </a:xfrm>
          <a:prstGeom prst="upArrow">
            <a:avLst>
              <a:gd name="adj1" fmla="val 50000"/>
              <a:gd name="adj2" fmla="val 9354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0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5" dur="1000"/>
                                        <p:tgtEl>
                                          <p:spTgt spid="12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3" dur="1000"/>
                                        <p:tgtEl>
                                          <p:spTgt spid="12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1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2" presetClass="exit" presetSubtype="1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75" dur="1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35" presetClass="emph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7" grpId="0" animBg="1"/>
      <p:bldP spid="12308" grpId="0" animBg="1"/>
      <p:bldP spid="12308" grpId="1" animBg="1"/>
      <p:bldP spid="12309" grpId="0"/>
      <p:bldP spid="12310" grpId="0" build="p"/>
      <p:bldP spid="12311" grpId="0"/>
      <p:bldP spid="12312" grpId="0"/>
      <p:bldP spid="12313" grpId="0" animBg="1"/>
      <p:bldP spid="12314" grpId="0" animBg="1"/>
      <p:bldP spid="12315" grpId="0" build="p"/>
      <p:bldP spid="12316" grpId="0" animBg="1"/>
      <p:bldP spid="12317" grpId="0" animBg="1"/>
      <p:bldP spid="12317" grpId="1" animBg="1"/>
      <p:bldP spid="12317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7248526" y="4725988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8112126" y="4724400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5124" name="Rectangle 21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4402138" cy="941387"/>
          </a:xfrm>
        </p:spPr>
        <p:txBody>
          <a:bodyPr/>
          <a:lstStyle/>
          <a:p>
            <a:pPr algn="l" eaLnBrk="1" hangingPunct="1"/>
            <a:r>
              <a:rPr lang="cs-CZ" sz="2000"/>
              <a:t>Základní principy vyplňování zápisu:</a:t>
            </a:r>
          </a:p>
        </p:txBody>
      </p:sp>
      <p:sp>
        <p:nvSpPr>
          <p:cNvPr id="5125" name="Rectangle 22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692151"/>
            <a:ext cx="4248150" cy="460375"/>
          </a:xfrm>
        </p:spPr>
        <p:txBody>
          <a:bodyPr/>
          <a:lstStyle/>
          <a:p>
            <a:pPr eaLnBrk="1" hangingPunct="1"/>
            <a:r>
              <a:rPr lang="cs-CZ" sz="2000"/>
              <a:t>zápis bodů a kontrola postavení</a:t>
            </a: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6600825" y="3789364"/>
            <a:ext cx="25209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Ukazatel skóre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  -   B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8112126" y="4725988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7680326" y="4725988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5519936" y="2089869"/>
            <a:ext cx="46085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družstvo A zkazilo podání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b="1" dirty="0">
                <a:latin typeface="Times New Roman" pitchFamily="18" charset="0"/>
              </a:rPr>
              <a:t>zapisovatel zaškrtne bod ve sloupci družstva B</a:t>
            </a:r>
          </a:p>
        </p:txBody>
      </p:sp>
      <p:grpSp>
        <p:nvGrpSpPr>
          <p:cNvPr id="5130" name="Group 31"/>
          <p:cNvGrpSpPr>
            <a:grpSpLocks/>
          </p:cNvGrpSpPr>
          <p:nvPr/>
        </p:nvGrpSpPr>
        <p:grpSpPr bwMode="auto">
          <a:xfrm>
            <a:off x="2052000" y="2016000"/>
            <a:ext cx="3122612" cy="4464050"/>
            <a:chOff x="431" y="1117"/>
            <a:chExt cx="1967" cy="2812"/>
          </a:xfrm>
        </p:grpSpPr>
        <p:grpSp>
          <p:nvGrpSpPr>
            <p:cNvPr id="5133" name="Group 2"/>
            <p:cNvGrpSpPr>
              <a:grpSpLocks/>
            </p:cNvGrpSpPr>
            <p:nvPr/>
          </p:nvGrpSpPr>
          <p:grpSpPr bwMode="auto">
            <a:xfrm>
              <a:off x="431" y="1117"/>
              <a:ext cx="1967" cy="2812"/>
              <a:chOff x="431" y="1117"/>
              <a:chExt cx="1967" cy="2812"/>
            </a:xfrm>
          </p:grpSpPr>
          <p:pic>
            <p:nvPicPr>
              <p:cNvPr id="5135" name="Picture 3" descr="set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31" y="1117"/>
                <a:ext cx="1967" cy="28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136" name="Text Box 4"/>
              <p:cNvSpPr txBox="1">
                <a:spLocks noChangeArrowheads="1"/>
              </p:cNvSpPr>
              <p:nvPr/>
            </p:nvSpPr>
            <p:spPr bwMode="auto">
              <a:xfrm>
                <a:off x="748" y="1480"/>
                <a:ext cx="18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A</a:t>
                </a:r>
              </a:p>
            </p:txBody>
          </p:sp>
          <p:sp>
            <p:nvSpPr>
              <p:cNvPr id="5137" name="Text Box 5"/>
              <p:cNvSpPr txBox="1">
                <a:spLocks noChangeArrowheads="1"/>
              </p:cNvSpPr>
              <p:nvPr/>
            </p:nvSpPr>
            <p:spPr bwMode="auto">
              <a:xfrm>
                <a:off x="1701" y="1480"/>
                <a:ext cx="18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B</a:t>
                </a:r>
              </a:p>
            </p:txBody>
          </p:sp>
          <p:sp>
            <p:nvSpPr>
              <p:cNvPr id="5138" name="Text Box 6"/>
              <p:cNvSpPr txBox="1">
                <a:spLocks noChangeArrowheads="1"/>
              </p:cNvSpPr>
              <p:nvPr/>
            </p:nvSpPr>
            <p:spPr bwMode="auto">
              <a:xfrm>
                <a:off x="657" y="1315"/>
                <a:ext cx="4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10:00</a:t>
                </a:r>
              </a:p>
            </p:txBody>
          </p:sp>
          <p:sp>
            <p:nvSpPr>
              <p:cNvPr id="5139" name="Text Box 7"/>
              <p:cNvSpPr txBox="1">
                <a:spLocks noChangeArrowheads="1"/>
              </p:cNvSpPr>
              <p:nvPr/>
            </p:nvSpPr>
            <p:spPr bwMode="auto">
              <a:xfrm>
                <a:off x="612" y="1650"/>
                <a:ext cx="18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2</a:t>
                </a:r>
              </a:p>
            </p:txBody>
          </p:sp>
          <p:sp>
            <p:nvSpPr>
              <p:cNvPr id="5140" name="Text Box 8"/>
              <p:cNvSpPr txBox="1">
                <a:spLocks noChangeArrowheads="1"/>
              </p:cNvSpPr>
              <p:nvPr/>
            </p:nvSpPr>
            <p:spPr bwMode="auto">
              <a:xfrm>
                <a:off x="612" y="1968"/>
                <a:ext cx="18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5</a:t>
                </a:r>
              </a:p>
            </p:txBody>
          </p:sp>
          <p:sp>
            <p:nvSpPr>
              <p:cNvPr id="5141" name="Text Box 9"/>
              <p:cNvSpPr txBox="1">
                <a:spLocks noChangeArrowheads="1"/>
              </p:cNvSpPr>
              <p:nvPr/>
            </p:nvSpPr>
            <p:spPr bwMode="auto">
              <a:xfrm>
                <a:off x="567" y="2314"/>
                <a:ext cx="2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11</a:t>
                </a:r>
              </a:p>
            </p:txBody>
          </p:sp>
          <p:sp>
            <p:nvSpPr>
              <p:cNvPr id="5142" name="Text Box 10"/>
              <p:cNvSpPr txBox="1">
                <a:spLocks noChangeArrowheads="1"/>
              </p:cNvSpPr>
              <p:nvPr/>
            </p:nvSpPr>
            <p:spPr bwMode="auto">
              <a:xfrm>
                <a:off x="612" y="2659"/>
                <a:ext cx="18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7</a:t>
                </a:r>
              </a:p>
            </p:txBody>
          </p:sp>
          <p:sp>
            <p:nvSpPr>
              <p:cNvPr id="5143" name="Text Box 11"/>
              <p:cNvSpPr txBox="1">
                <a:spLocks noChangeArrowheads="1"/>
              </p:cNvSpPr>
              <p:nvPr/>
            </p:nvSpPr>
            <p:spPr bwMode="auto">
              <a:xfrm>
                <a:off x="612" y="2976"/>
                <a:ext cx="18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4</a:t>
                </a:r>
              </a:p>
            </p:txBody>
          </p:sp>
          <p:sp>
            <p:nvSpPr>
              <p:cNvPr id="5144" name="Text Box 12"/>
              <p:cNvSpPr txBox="1">
                <a:spLocks noChangeArrowheads="1"/>
              </p:cNvSpPr>
              <p:nvPr/>
            </p:nvSpPr>
            <p:spPr bwMode="auto">
              <a:xfrm>
                <a:off x="567" y="3312"/>
                <a:ext cx="2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15</a:t>
                </a:r>
              </a:p>
            </p:txBody>
          </p:sp>
          <p:sp>
            <p:nvSpPr>
              <p:cNvPr id="5145" name="Text Box 13"/>
              <p:cNvSpPr txBox="1">
                <a:spLocks noChangeArrowheads="1"/>
              </p:cNvSpPr>
              <p:nvPr/>
            </p:nvSpPr>
            <p:spPr bwMode="auto">
              <a:xfrm>
                <a:off x="1557" y="1661"/>
                <a:ext cx="18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8</a:t>
                </a:r>
              </a:p>
            </p:txBody>
          </p:sp>
          <p:sp>
            <p:nvSpPr>
              <p:cNvPr id="5146" name="Text Box 14"/>
              <p:cNvSpPr txBox="1">
                <a:spLocks noChangeArrowheads="1"/>
              </p:cNvSpPr>
              <p:nvPr/>
            </p:nvSpPr>
            <p:spPr bwMode="auto">
              <a:xfrm>
                <a:off x="1564" y="1979"/>
                <a:ext cx="18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1</a:t>
                </a:r>
              </a:p>
            </p:txBody>
          </p:sp>
          <p:sp>
            <p:nvSpPr>
              <p:cNvPr id="5147" name="Text Box 15"/>
              <p:cNvSpPr txBox="1">
                <a:spLocks noChangeArrowheads="1"/>
              </p:cNvSpPr>
              <p:nvPr/>
            </p:nvSpPr>
            <p:spPr bwMode="auto">
              <a:xfrm>
                <a:off x="1519" y="2331"/>
                <a:ext cx="27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13</a:t>
                </a:r>
              </a:p>
            </p:txBody>
          </p:sp>
          <p:sp>
            <p:nvSpPr>
              <p:cNvPr id="5148" name="Text Box 16"/>
              <p:cNvSpPr txBox="1">
                <a:spLocks noChangeArrowheads="1"/>
              </p:cNvSpPr>
              <p:nvPr/>
            </p:nvSpPr>
            <p:spPr bwMode="auto">
              <a:xfrm>
                <a:off x="1565" y="2659"/>
                <a:ext cx="18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5</a:t>
                </a:r>
              </a:p>
            </p:txBody>
          </p:sp>
          <p:sp>
            <p:nvSpPr>
              <p:cNvPr id="5149" name="Text Box 17"/>
              <p:cNvSpPr txBox="1">
                <a:spLocks noChangeArrowheads="1"/>
              </p:cNvSpPr>
              <p:nvPr/>
            </p:nvSpPr>
            <p:spPr bwMode="auto">
              <a:xfrm>
                <a:off x="1565" y="2976"/>
                <a:ext cx="18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6</a:t>
                </a:r>
              </a:p>
            </p:txBody>
          </p:sp>
          <p:sp>
            <p:nvSpPr>
              <p:cNvPr id="5150" name="Text Box 18"/>
              <p:cNvSpPr txBox="1">
                <a:spLocks noChangeArrowheads="1"/>
              </p:cNvSpPr>
              <p:nvPr/>
            </p:nvSpPr>
            <p:spPr bwMode="auto">
              <a:xfrm>
                <a:off x="1519" y="3312"/>
                <a:ext cx="2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11</a:t>
                </a:r>
              </a:p>
            </p:txBody>
          </p:sp>
        </p:grpSp>
        <p:sp>
          <p:nvSpPr>
            <p:cNvPr id="5134" name="Line 28"/>
            <p:cNvSpPr>
              <a:spLocks noChangeShapeType="1"/>
            </p:cNvSpPr>
            <p:nvPr/>
          </p:nvSpPr>
          <p:spPr bwMode="auto">
            <a:xfrm flipH="1">
              <a:off x="1156" y="1344"/>
              <a:ext cx="9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4365" name="AutoShape 29"/>
          <p:cNvSpPr>
            <a:spLocks noChangeArrowheads="1"/>
          </p:cNvSpPr>
          <p:nvPr/>
        </p:nvSpPr>
        <p:spPr bwMode="auto">
          <a:xfrm>
            <a:off x="4642799" y="2665610"/>
            <a:ext cx="288925" cy="1081088"/>
          </a:xfrm>
          <a:prstGeom prst="upArrow">
            <a:avLst>
              <a:gd name="adj1" fmla="val 50000"/>
              <a:gd name="adj2" fmla="val 9354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 flipH="1">
            <a:off x="4721899" y="2387350"/>
            <a:ext cx="144462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4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14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1" grpId="0" animBg="1"/>
      <p:bldP spid="14363" grpId="0" build="p"/>
      <p:bldP spid="14365" grpId="0" animBg="1"/>
      <p:bldP spid="143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8112126" y="4724400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248526" y="4725988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112126" y="4724400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4402138" cy="941387"/>
          </a:xfrm>
        </p:spPr>
        <p:txBody>
          <a:bodyPr/>
          <a:lstStyle/>
          <a:p>
            <a:pPr algn="l" eaLnBrk="1" hangingPunct="1"/>
            <a:r>
              <a:rPr lang="cs-CZ" sz="2000"/>
              <a:t>Základní principy vyplňování zápisu:</a:t>
            </a:r>
          </a:p>
        </p:txBody>
      </p:sp>
      <p:sp>
        <p:nvSpPr>
          <p:cNvPr id="615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692151"/>
            <a:ext cx="4248150" cy="460375"/>
          </a:xfrm>
        </p:spPr>
        <p:txBody>
          <a:bodyPr/>
          <a:lstStyle/>
          <a:p>
            <a:pPr eaLnBrk="1" hangingPunct="1"/>
            <a:r>
              <a:rPr lang="cs-CZ" sz="2000"/>
              <a:t>zápis bodů a kontrola postavení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600825" y="3789364"/>
            <a:ext cx="25209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Ukazatel skóre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  -   B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112126" y="4724400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7680326" y="4725988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5519936" y="1916114"/>
            <a:ext cx="46085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družstvo B získá bod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b="1" dirty="0">
                <a:latin typeface="Times New Roman" pitchFamily="18" charset="0"/>
              </a:rPr>
              <a:t>zapisovatel zaškrtne bod ve sloupci družstva B</a:t>
            </a:r>
          </a:p>
        </p:txBody>
      </p:sp>
      <p:grpSp>
        <p:nvGrpSpPr>
          <p:cNvPr id="6155" name="Group 10"/>
          <p:cNvGrpSpPr>
            <a:grpSpLocks/>
          </p:cNvGrpSpPr>
          <p:nvPr/>
        </p:nvGrpSpPr>
        <p:grpSpPr bwMode="auto">
          <a:xfrm>
            <a:off x="2052000" y="2016000"/>
            <a:ext cx="3122612" cy="4464050"/>
            <a:chOff x="431" y="1117"/>
            <a:chExt cx="1967" cy="2812"/>
          </a:xfrm>
        </p:grpSpPr>
        <p:grpSp>
          <p:nvGrpSpPr>
            <p:cNvPr id="6162" name="Group 11"/>
            <p:cNvGrpSpPr>
              <a:grpSpLocks/>
            </p:cNvGrpSpPr>
            <p:nvPr/>
          </p:nvGrpSpPr>
          <p:grpSpPr bwMode="auto">
            <a:xfrm>
              <a:off x="431" y="1117"/>
              <a:ext cx="1967" cy="2812"/>
              <a:chOff x="431" y="1117"/>
              <a:chExt cx="1967" cy="2812"/>
            </a:xfrm>
          </p:grpSpPr>
          <p:pic>
            <p:nvPicPr>
              <p:cNvPr id="6164" name="Picture 12" descr="set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31" y="1117"/>
                <a:ext cx="1967" cy="28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5" name="Text Box 13"/>
              <p:cNvSpPr txBox="1">
                <a:spLocks noChangeArrowheads="1"/>
              </p:cNvSpPr>
              <p:nvPr/>
            </p:nvSpPr>
            <p:spPr bwMode="auto">
              <a:xfrm>
                <a:off x="748" y="1480"/>
                <a:ext cx="18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A</a:t>
                </a:r>
              </a:p>
            </p:txBody>
          </p:sp>
          <p:sp>
            <p:nvSpPr>
              <p:cNvPr id="6166" name="Text Box 14"/>
              <p:cNvSpPr txBox="1">
                <a:spLocks noChangeArrowheads="1"/>
              </p:cNvSpPr>
              <p:nvPr/>
            </p:nvSpPr>
            <p:spPr bwMode="auto">
              <a:xfrm>
                <a:off x="1701" y="1480"/>
                <a:ext cx="18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B</a:t>
                </a:r>
              </a:p>
            </p:txBody>
          </p:sp>
          <p:sp>
            <p:nvSpPr>
              <p:cNvPr id="6167" name="Text Box 15"/>
              <p:cNvSpPr txBox="1">
                <a:spLocks noChangeArrowheads="1"/>
              </p:cNvSpPr>
              <p:nvPr/>
            </p:nvSpPr>
            <p:spPr bwMode="auto">
              <a:xfrm>
                <a:off x="657" y="1315"/>
                <a:ext cx="4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10:00</a:t>
                </a:r>
              </a:p>
            </p:txBody>
          </p:sp>
          <p:sp>
            <p:nvSpPr>
              <p:cNvPr id="6168" name="Text Box 16"/>
              <p:cNvSpPr txBox="1">
                <a:spLocks noChangeArrowheads="1"/>
              </p:cNvSpPr>
              <p:nvPr/>
            </p:nvSpPr>
            <p:spPr bwMode="auto">
              <a:xfrm>
                <a:off x="612" y="1650"/>
                <a:ext cx="18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2</a:t>
                </a:r>
              </a:p>
            </p:txBody>
          </p:sp>
          <p:sp>
            <p:nvSpPr>
              <p:cNvPr id="6169" name="Text Box 17"/>
              <p:cNvSpPr txBox="1">
                <a:spLocks noChangeArrowheads="1"/>
              </p:cNvSpPr>
              <p:nvPr/>
            </p:nvSpPr>
            <p:spPr bwMode="auto">
              <a:xfrm>
                <a:off x="612" y="1968"/>
                <a:ext cx="18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5</a:t>
                </a:r>
              </a:p>
            </p:txBody>
          </p:sp>
          <p:sp>
            <p:nvSpPr>
              <p:cNvPr id="6170" name="Text Box 18"/>
              <p:cNvSpPr txBox="1">
                <a:spLocks noChangeArrowheads="1"/>
              </p:cNvSpPr>
              <p:nvPr/>
            </p:nvSpPr>
            <p:spPr bwMode="auto">
              <a:xfrm>
                <a:off x="567" y="2314"/>
                <a:ext cx="2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11</a:t>
                </a:r>
              </a:p>
            </p:txBody>
          </p:sp>
          <p:sp>
            <p:nvSpPr>
              <p:cNvPr id="6171" name="Text Box 19"/>
              <p:cNvSpPr txBox="1">
                <a:spLocks noChangeArrowheads="1"/>
              </p:cNvSpPr>
              <p:nvPr/>
            </p:nvSpPr>
            <p:spPr bwMode="auto">
              <a:xfrm>
                <a:off x="612" y="2659"/>
                <a:ext cx="18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7</a:t>
                </a:r>
              </a:p>
            </p:txBody>
          </p:sp>
          <p:sp>
            <p:nvSpPr>
              <p:cNvPr id="6172" name="Text Box 20"/>
              <p:cNvSpPr txBox="1">
                <a:spLocks noChangeArrowheads="1"/>
              </p:cNvSpPr>
              <p:nvPr/>
            </p:nvSpPr>
            <p:spPr bwMode="auto">
              <a:xfrm>
                <a:off x="612" y="2976"/>
                <a:ext cx="18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4</a:t>
                </a:r>
              </a:p>
            </p:txBody>
          </p:sp>
          <p:sp>
            <p:nvSpPr>
              <p:cNvPr id="6173" name="Text Box 21"/>
              <p:cNvSpPr txBox="1">
                <a:spLocks noChangeArrowheads="1"/>
              </p:cNvSpPr>
              <p:nvPr/>
            </p:nvSpPr>
            <p:spPr bwMode="auto">
              <a:xfrm>
                <a:off x="567" y="3312"/>
                <a:ext cx="2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15</a:t>
                </a:r>
              </a:p>
            </p:txBody>
          </p:sp>
          <p:sp>
            <p:nvSpPr>
              <p:cNvPr id="6174" name="Text Box 22"/>
              <p:cNvSpPr txBox="1">
                <a:spLocks noChangeArrowheads="1"/>
              </p:cNvSpPr>
              <p:nvPr/>
            </p:nvSpPr>
            <p:spPr bwMode="auto">
              <a:xfrm>
                <a:off x="1557" y="1661"/>
                <a:ext cx="18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8</a:t>
                </a:r>
              </a:p>
            </p:txBody>
          </p:sp>
          <p:sp>
            <p:nvSpPr>
              <p:cNvPr id="6175" name="Text Box 23"/>
              <p:cNvSpPr txBox="1">
                <a:spLocks noChangeArrowheads="1"/>
              </p:cNvSpPr>
              <p:nvPr/>
            </p:nvSpPr>
            <p:spPr bwMode="auto">
              <a:xfrm>
                <a:off x="1564" y="1979"/>
                <a:ext cx="18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1</a:t>
                </a:r>
              </a:p>
            </p:txBody>
          </p:sp>
          <p:sp>
            <p:nvSpPr>
              <p:cNvPr id="6176" name="Text Box 24"/>
              <p:cNvSpPr txBox="1">
                <a:spLocks noChangeArrowheads="1"/>
              </p:cNvSpPr>
              <p:nvPr/>
            </p:nvSpPr>
            <p:spPr bwMode="auto">
              <a:xfrm>
                <a:off x="1519" y="2331"/>
                <a:ext cx="27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13</a:t>
                </a:r>
              </a:p>
            </p:txBody>
          </p:sp>
          <p:sp>
            <p:nvSpPr>
              <p:cNvPr id="6177" name="Text Box 25"/>
              <p:cNvSpPr txBox="1">
                <a:spLocks noChangeArrowheads="1"/>
              </p:cNvSpPr>
              <p:nvPr/>
            </p:nvSpPr>
            <p:spPr bwMode="auto">
              <a:xfrm>
                <a:off x="1565" y="2659"/>
                <a:ext cx="18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5</a:t>
                </a:r>
              </a:p>
            </p:txBody>
          </p:sp>
          <p:sp>
            <p:nvSpPr>
              <p:cNvPr id="6178" name="Text Box 26"/>
              <p:cNvSpPr txBox="1">
                <a:spLocks noChangeArrowheads="1"/>
              </p:cNvSpPr>
              <p:nvPr/>
            </p:nvSpPr>
            <p:spPr bwMode="auto">
              <a:xfrm>
                <a:off x="1565" y="2976"/>
                <a:ext cx="18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6</a:t>
                </a:r>
              </a:p>
            </p:txBody>
          </p:sp>
          <p:sp>
            <p:nvSpPr>
              <p:cNvPr id="6179" name="Text Box 27"/>
              <p:cNvSpPr txBox="1">
                <a:spLocks noChangeArrowheads="1"/>
              </p:cNvSpPr>
              <p:nvPr/>
            </p:nvSpPr>
            <p:spPr bwMode="auto">
              <a:xfrm>
                <a:off x="1519" y="3312"/>
                <a:ext cx="2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400" b="1"/>
                  <a:t>11</a:t>
                </a:r>
              </a:p>
            </p:txBody>
          </p:sp>
        </p:grpSp>
        <p:sp>
          <p:nvSpPr>
            <p:cNvPr id="6163" name="Line 28"/>
            <p:cNvSpPr>
              <a:spLocks noChangeShapeType="1"/>
            </p:cNvSpPr>
            <p:nvPr/>
          </p:nvSpPr>
          <p:spPr bwMode="auto">
            <a:xfrm flipH="1">
              <a:off x="1156" y="1344"/>
              <a:ext cx="9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5389" name="AutoShape 29"/>
          <p:cNvSpPr>
            <a:spLocks noChangeArrowheads="1"/>
          </p:cNvSpPr>
          <p:nvPr/>
        </p:nvSpPr>
        <p:spPr bwMode="auto">
          <a:xfrm>
            <a:off x="4649589" y="2832943"/>
            <a:ext cx="288925" cy="1081088"/>
          </a:xfrm>
          <a:prstGeom prst="upArrow">
            <a:avLst>
              <a:gd name="adj1" fmla="val 50000"/>
              <a:gd name="adj2" fmla="val 9354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7" name="Line 30"/>
          <p:cNvSpPr>
            <a:spLocks noChangeShapeType="1"/>
          </p:cNvSpPr>
          <p:nvPr/>
        </p:nvSpPr>
        <p:spPr bwMode="auto">
          <a:xfrm flipH="1">
            <a:off x="4721026" y="2401143"/>
            <a:ext cx="144462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5519936" y="2492376"/>
            <a:ext cx="46085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družstvo B získá bod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b="1" dirty="0">
                <a:latin typeface="Times New Roman" pitchFamily="18" charset="0"/>
              </a:rPr>
              <a:t>zapisovatel zaškrtne bod ve sloupci družstva B</a:t>
            </a:r>
          </a:p>
        </p:txBody>
      </p:sp>
      <p:sp>
        <p:nvSpPr>
          <p:cNvPr id="15394" name="AutoShape 34"/>
          <p:cNvSpPr>
            <a:spLocks noChangeArrowheads="1"/>
          </p:cNvSpPr>
          <p:nvPr/>
        </p:nvSpPr>
        <p:spPr bwMode="auto">
          <a:xfrm>
            <a:off x="4649589" y="3048843"/>
            <a:ext cx="288925" cy="1081088"/>
          </a:xfrm>
          <a:prstGeom prst="upArrow">
            <a:avLst>
              <a:gd name="adj1" fmla="val 50000"/>
              <a:gd name="adj2" fmla="val 9354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flipH="1">
            <a:off x="4735314" y="2588468"/>
            <a:ext cx="1444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 flipH="1">
            <a:off x="4721026" y="2802781"/>
            <a:ext cx="144462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28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" dur="1000"/>
                                        <p:tgtEl>
                                          <p:spTgt spid="15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1" dur="1000"/>
                                        <p:tgtEl>
                                          <p:spTgt spid="15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10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7" grpId="0" animBg="1"/>
      <p:bldP spid="15369" grpId="0" build="p" autoUpdateAnimBg="0"/>
      <p:bldP spid="15389" grpId="0" animBg="1"/>
      <p:bldP spid="15389" grpId="1" animBg="1"/>
      <p:bldP spid="15393" grpId="0" build="p" autoUpdateAnimBg="0"/>
      <p:bldP spid="15394" grpId="0" animBg="1"/>
      <p:bldP spid="15395" grpId="0" animBg="1"/>
      <p:bldP spid="153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6" name="Text Box 62"/>
          <p:cNvSpPr txBox="1">
            <a:spLocks noChangeArrowheads="1"/>
          </p:cNvSpPr>
          <p:nvPr/>
        </p:nvSpPr>
        <p:spPr bwMode="auto">
          <a:xfrm>
            <a:off x="7248526" y="4724400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grpSp>
        <p:nvGrpSpPr>
          <p:cNvPr id="7171" name="Group 61"/>
          <p:cNvGrpSpPr>
            <a:grpSpLocks/>
          </p:cNvGrpSpPr>
          <p:nvPr/>
        </p:nvGrpSpPr>
        <p:grpSpPr bwMode="auto">
          <a:xfrm>
            <a:off x="2181004" y="1929053"/>
            <a:ext cx="3122612" cy="4464050"/>
            <a:chOff x="438" y="1117"/>
            <a:chExt cx="1967" cy="2812"/>
          </a:xfrm>
        </p:grpSpPr>
        <p:grpSp>
          <p:nvGrpSpPr>
            <p:cNvPr id="7181" name="Group 11"/>
            <p:cNvGrpSpPr>
              <a:grpSpLocks/>
            </p:cNvGrpSpPr>
            <p:nvPr/>
          </p:nvGrpSpPr>
          <p:grpSpPr bwMode="auto">
            <a:xfrm>
              <a:off x="438" y="1117"/>
              <a:ext cx="1967" cy="2812"/>
              <a:chOff x="438" y="1117"/>
              <a:chExt cx="1967" cy="2812"/>
            </a:xfrm>
          </p:grpSpPr>
          <p:grpSp>
            <p:nvGrpSpPr>
              <p:cNvPr id="7185" name="Group 12"/>
              <p:cNvGrpSpPr>
                <a:grpSpLocks/>
              </p:cNvGrpSpPr>
              <p:nvPr/>
            </p:nvGrpSpPr>
            <p:grpSpPr bwMode="auto">
              <a:xfrm>
                <a:off x="438" y="1117"/>
                <a:ext cx="1967" cy="2812"/>
                <a:chOff x="438" y="1117"/>
                <a:chExt cx="1967" cy="2812"/>
              </a:xfrm>
            </p:grpSpPr>
            <p:pic>
              <p:nvPicPr>
                <p:cNvPr id="7187" name="Picture 13" descr="set1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38" y="1117"/>
                  <a:ext cx="1967" cy="28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18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748" y="1480"/>
                  <a:ext cx="18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A</a:t>
                  </a:r>
                </a:p>
              </p:txBody>
            </p:sp>
            <p:sp>
              <p:nvSpPr>
                <p:cNvPr id="718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701" y="1480"/>
                  <a:ext cx="18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B</a:t>
                  </a:r>
                </a:p>
              </p:txBody>
            </p:sp>
            <p:sp>
              <p:nvSpPr>
                <p:cNvPr id="719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657" y="1315"/>
                  <a:ext cx="40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10:00</a:t>
                  </a:r>
                </a:p>
              </p:txBody>
            </p:sp>
            <p:sp>
              <p:nvSpPr>
                <p:cNvPr id="719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612" y="1650"/>
                  <a:ext cx="18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 dirty="0"/>
                    <a:t>2</a:t>
                  </a:r>
                </a:p>
              </p:txBody>
            </p:sp>
            <p:sp>
              <p:nvSpPr>
                <p:cNvPr id="719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612" y="1968"/>
                  <a:ext cx="18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5</a:t>
                  </a:r>
                </a:p>
              </p:txBody>
            </p:sp>
            <p:sp>
              <p:nvSpPr>
                <p:cNvPr id="719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67" y="2314"/>
                  <a:ext cx="2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11</a:t>
                  </a:r>
                </a:p>
              </p:txBody>
            </p:sp>
            <p:sp>
              <p:nvSpPr>
                <p:cNvPr id="719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612" y="2659"/>
                  <a:ext cx="18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7</a:t>
                  </a:r>
                </a:p>
              </p:txBody>
            </p:sp>
            <p:sp>
              <p:nvSpPr>
                <p:cNvPr id="719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612" y="2976"/>
                  <a:ext cx="18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4</a:t>
                  </a:r>
                </a:p>
              </p:txBody>
            </p:sp>
            <p:sp>
              <p:nvSpPr>
                <p:cNvPr id="719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567" y="3312"/>
                  <a:ext cx="2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15</a:t>
                  </a:r>
                </a:p>
              </p:txBody>
            </p:sp>
            <p:sp>
              <p:nvSpPr>
                <p:cNvPr id="719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557" y="1661"/>
                  <a:ext cx="18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8</a:t>
                  </a:r>
                </a:p>
              </p:txBody>
            </p:sp>
            <p:sp>
              <p:nvSpPr>
                <p:cNvPr id="719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564" y="1979"/>
                  <a:ext cx="18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1</a:t>
                  </a:r>
                </a:p>
              </p:txBody>
            </p:sp>
            <p:sp>
              <p:nvSpPr>
                <p:cNvPr id="719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519" y="2331"/>
                  <a:ext cx="27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13</a:t>
                  </a:r>
                </a:p>
              </p:txBody>
            </p:sp>
            <p:sp>
              <p:nvSpPr>
                <p:cNvPr id="720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565" y="2659"/>
                  <a:ext cx="18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5</a:t>
                  </a:r>
                </a:p>
              </p:txBody>
            </p:sp>
            <p:sp>
              <p:nvSpPr>
                <p:cNvPr id="720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565" y="2976"/>
                  <a:ext cx="18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6</a:t>
                  </a:r>
                </a:p>
              </p:txBody>
            </p:sp>
            <p:sp>
              <p:nvSpPr>
                <p:cNvPr id="720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519" y="3312"/>
                  <a:ext cx="2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11</a:t>
                  </a:r>
                </a:p>
              </p:txBody>
            </p:sp>
          </p:grpSp>
          <p:sp>
            <p:nvSpPr>
              <p:cNvPr id="7186" name="Line 29"/>
              <p:cNvSpPr>
                <a:spLocks noChangeShapeType="1"/>
              </p:cNvSpPr>
              <p:nvPr/>
            </p:nvSpPr>
            <p:spPr bwMode="auto">
              <a:xfrm flipH="1">
                <a:off x="1156" y="1344"/>
                <a:ext cx="91" cy="1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182" name="Line 31"/>
            <p:cNvSpPr>
              <a:spLocks noChangeShapeType="1"/>
            </p:cNvSpPr>
            <p:nvPr/>
          </p:nvSpPr>
          <p:spPr bwMode="auto">
            <a:xfrm flipH="1">
              <a:off x="2109" y="1344"/>
              <a:ext cx="9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3" name="Line 34"/>
            <p:cNvSpPr>
              <a:spLocks noChangeShapeType="1"/>
            </p:cNvSpPr>
            <p:nvPr/>
          </p:nvSpPr>
          <p:spPr bwMode="auto">
            <a:xfrm flipH="1">
              <a:off x="2118" y="1462"/>
              <a:ext cx="9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4" name="Line 35"/>
            <p:cNvSpPr>
              <a:spLocks noChangeShapeType="1"/>
            </p:cNvSpPr>
            <p:nvPr/>
          </p:nvSpPr>
          <p:spPr bwMode="auto">
            <a:xfrm flipH="1">
              <a:off x="2109" y="1597"/>
              <a:ext cx="9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112126" y="4724400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248526" y="4725988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4402138" cy="941387"/>
          </a:xfrm>
        </p:spPr>
        <p:txBody>
          <a:bodyPr/>
          <a:lstStyle/>
          <a:p>
            <a:pPr algn="l" eaLnBrk="1" hangingPunct="1"/>
            <a:r>
              <a:rPr lang="cs-CZ" sz="2000"/>
              <a:t>Základní principy vyplňování zápisu:</a:t>
            </a:r>
          </a:p>
        </p:txBody>
      </p:sp>
      <p:sp>
        <p:nvSpPr>
          <p:cNvPr id="7175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692151"/>
            <a:ext cx="4248150" cy="460375"/>
          </a:xfrm>
        </p:spPr>
        <p:txBody>
          <a:bodyPr/>
          <a:lstStyle/>
          <a:p>
            <a:pPr eaLnBrk="1" hangingPunct="1"/>
            <a:r>
              <a:rPr lang="cs-CZ" sz="2000"/>
              <a:t>zápis bodů a kontrola postavení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600825" y="3789364"/>
            <a:ext cx="25209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Ukazatel skóre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  -   B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7680326" y="4725988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664201" y="1916114"/>
            <a:ext cx="46085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družstvo B zkazí podání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b="1" dirty="0">
                <a:latin typeface="Times New Roman" pitchFamily="18" charset="0"/>
              </a:rPr>
              <a:t>zapisovatel zaškrtne bod ve sloupci družstva A</a:t>
            </a:r>
          </a:p>
        </p:txBody>
      </p:sp>
      <p:sp>
        <p:nvSpPr>
          <p:cNvPr id="16414" name="AutoShape 30"/>
          <p:cNvSpPr>
            <a:spLocks noChangeArrowheads="1"/>
          </p:cNvSpPr>
          <p:nvPr/>
        </p:nvSpPr>
        <p:spPr bwMode="auto">
          <a:xfrm>
            <a:off x="3248597" y="2690458"/>
            <a:ext cx="288925" cy="1081088"/>
          </a:xfrm>
          <a:prstGeom prst="upArrow">
            <a:avLst>
              <a:gd name="adj1" fmla="val 50000"/>
              <a:gd name="adj2" fmla="val 9354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 flipH="1">
            <a:off x="3321621" y="2477232"/>
            <a:ext cx="1444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94" grpId="0" build="p" autoUpdateAnimBg="0"/>
      <p:bldP spid="16414" grpId="0" animBg="1"/>
      <p:bldP spid="164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248526" y="4724400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2052000" y="2016000"/>
            <a:ext cx="3122612" cy="4464050"/>
            <a:chOff x="431" y="1117"/>
            <a:chExt cx="1967" cy="2812"/>
          </a:xfrm>
        </p:grpSpPr>
        <p:grpSp>
          <p:nvGrpSpPr>
            <p:cNvPr id="8203" name="Group 4"/>
            <p:cNvGrpSpPr>
              <a:grpSpLocks/>
            </p:cNvGrpSpPr>
            <p:nvPr/>
          </p:nvGrpSpPr>
          <p:grpSpPr bwMode="auto">
            <a:xfrm>
              <a:off x="431" y="1117"/>
              <a:ext cx="1967" cy="2812"/>
              <a:chOff x="431" y="1117"/>
              <a:chExt cx="1967" cy="2812"/>
            </a:xfrm>
          </p:grpSpPr>
          <p:grpSp>
            <p:nvGrpSpPr>
              <p:cNvPr id="8207" name="Group 5"/>
              <p:cNvGrpSpPr>
                <a:grpSpLocks/>
              </p:cNvGrpSpPr>
              <p:nvPr/>
            </p:nvGrpSpPr>
            <p:grpSpPr bwMode="auto">
              <a:xfrm>
                <a:off x="431" y="1117"/>
                <a:ext cx="1967" cy="2812"/>
                <a:chOff x="431" y="1117"/>
                <a:chExt cx="1967" cy="2812"/>
              </a:xfrm>
            </p:grpSpPr>
            <p:pic>
              <p:nvPicPr>
                <p:cNvPr id="8209" name="Picture 6" descr="set1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31" y="1117"/>
                  <a:ext cx="1967" cy="28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8210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748" y="1480"/>
                  <a:ext cx="18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A</a:t>
                  </a:r>
                </a:p>
              </p:txBody>
            </p:sp>
            <p:sp>
              <p:nvSpPr>
                <p:cNvPr id="82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701" y="1480"/>
                  <a:ext cx="18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B</a:t>
                  </a:r>
                </a:p>
              </p:txBody>
            </p:sp>
            <p:sp>
              <p:nvSpPr>
                <p:cNvPr id="82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657" y="1315"/>
                  <a:ext cx="40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10:00</a:t>
                  </a:r>
                </a:p>
              </p:txBody>
            </p:sp>
            <p:sp>
              <p:nvSpPr>
                <p:cNvPr id="821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612" y="1650"/>
                  <a:ext cx="18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2</a:t>
                  </a:r>
                </a:p>
              </p:txBody>
            </p:sp>
            <p:sp>
              <p:nvSpPr>
                <p:cNvPr id="821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612" y="1968"/>
                  <a:ext cx="18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5</a:t>
                  </a:r>
                </a:p>
              </p:txBody>
            </p:sp>
            <p:sp>
              <p:nvSpPr>
                <p:cNvPr id="821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7" y="2314"/>
                  <a:ext cx="2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11</a:t>
                  </a:r>
                </a:p>
              </p:txBody>
            </p:sp>
            <p:sp>
              <p:nvSpPr>
                <p:cNvPr id="821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12" y="2659"/>
                  <a:ext cx="18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7</a:t>
                  </a:r>
                </a:p>
              </p:txBody>
            </p:sp>
            <p:sp>
              <p:nvSpPr>
                <p:cNvPr id="821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12" y="2976"/>
                  <a:ext cx="18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4</a:t>
                  </a:r>
                </a:p>
              </p:txBody>
            </p:sp>
            <p:sp>
              <p:nvSpPr>
                <p:cNvPr id="8218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567" y="3312"/>
                  <a:ext cx="2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15</a:t>
                  </a:r>
                </a:p>
              </p:txBody>
            </p:sp>
            <p:sp>
              <p:nvSpPr>
                <p:cNvPr id="821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557" y="1661"/>
                  <a:ext cx="18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8</a:t>
                  </a:r>
                </a:p>
              </p:txBody>
            </p:sp>
            <p:sp>
              <p:nvSpPr>
                <p:cNvPr id="8220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564" y="1979"/>
                  <a:ext cx="18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1</a:t>
                  </a:r>
                </a:p>
              </p:txBody>
            </p:sp>
            <p:sp>
              <p:nvSpPr>
                <p:cNvPr id="8221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519" y="2331"/>
                  <a:ext cx="27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13</a:t>
                  </a:r>
                </a:p>
              </p:txBody>
            </p:sp>
            <p:sp>
              <p:nvSpPr>
                <p:cNvPr id="822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565" y="2659"/>
                  <a:ext cx="18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5</a:t>
                  </a:r>
                </a:p>
              </p:txBody>
            </p:sp>
            <p:sp>
              <p:nvSpPr>
                <p:cNvPr id="822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565" y="2976"/>
                  <a:ext cx="18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6</a:t>
                  </a:r>
                </a:p>
              </p:txBody>
            </p:sp>
            <p:sp>
              <p:nvSpPr>
                <p:cNvPr id="822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519" y="3312"/>
                  <a:ext cx="2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1400" b="1"/>
                    <a:t>11</a:t>
                  </a:r>
                </a:p>
              </p:txBody>
            </p:sp>
          </p:grpSp>
          <p:sp>
            <p:nvSpPr>
              <p:cNvPr id="8208" name="Line 22"/>
              <p:cNvSpPr>
                <a:spLocks noChangeShapeType="1"/>
              </p:cNvSpPr>
              <p:nvPr/>
            </p:nvSpPr>
            <p:spPr bwMode="auto">
              <a:xfrm flipH="1">
                <a:off x="1156" y="1344"/>
                <a:ext cx="91" cy="1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204" name="Line 23"/>
            <p:cNvSpPr>
              <a:spLocks noChangeShapeType="1"/>
            </p:cNvSpPr>
            <p:nvPr/>
          </p:nvSpPr>
          <p:spPr bwMode="auto">
            <a:xfrm flipH="1">
              <a:off x="2109" y="1344"/>
              <a:ext cx="9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5" name="Line 24"/>
            <p:cNvSpPr>
              <a:spLocks noChangeShapeType="1"/>
            </p:cNvSpPr>
            <p:nvPr/>
          </p:nvSpPr>
          <p:spPr bwMode="auto">
            <a:xfrm flipH="1">
              <a:off x="2118" y="1462"/>
              <a:ext cx="9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6" name="Line 25"/>
            <p:cNvSpPr>
              <a:spLocks noChangeShapeType="1"/>
            </p:cNvSpPr>
            <p:nvPr/>
          </p:nvSpPr>
          <p:spPr bwMode="auto">
            <a:xfrm flipH="1">
              <a:off x="2109" y="1597"/>
              <a:ext cx="9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8112126" y="4724400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8197" name="Rectangle 28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4402138" cy="941387"/>
          </a:xfrm>
        </p:spPr>
        <p:txBody>
          <a:bodyPr/>
          <a:lstStyle/>
          <a:p>
            <a:pPr algn="l" eaLnBrk="1" hangingPunct="1"/>
            <a:r>
              <a:rPr lang="cs-CZ" sz="2000"/>
              <a:t>Základní principy vyplňování zápisu:</a:t>
            </a:r>
          </a:p>
        </p:txBody>
      </p:sp>
      <p:sp>
        <p:nvSpPr>
          <p:cNvPr id="8198" name="Rectangle 29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692151"/>
            <a:ext cx="4248150" cy="460375"/>
          </a:xfrm>
        </p:spPr>
        <p:txBody>
          <a:bodyPr/>
          <a:lstStyle/>
          <a:p>
            <a:pPr eaLnBrk="1" hangingPunct="1"/>
            <a:r>
              <a:rPr lang="cs-CZ" sz="2000"/>
              <a:t>zápis bodů a kontrola postavení</a:t>
            </a:r>
          </a:p>
        </p:txBody>
      </p:sp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6600825" y="3789364"/>
            <a:ext cx="25209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Ukazatel skóre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  -   B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7680326" y="4725988"/>
            <a:ext cx="3603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5664201" y="1916114"/>
            <a:ext cx="46085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>
                <a:latin typeface="Times New Roman" pitchFamily="18" charset="0"/>
              </a:rPr>
              <a:t>stejným způsobem se pokračuje do konce setu</a:t>
            </a:r>
            <a:endParaRPr lang="cs-CZ" sz="1600" b="1">
              <a:latin typeface="Times New Roman" pitchFamily="18" charset="0"/>
            </a:endParaRPr>
          </a:p>
        </p:txBody>
      </p:sp>
      <p:sp>
        <p:nvSpPr>
          <p:cNvPr id="8202" name="Line 34"/>
          <p:cNvSpPr>
            <a:spLocks noChangeShapeType="1"/>
          </p:cNvSpPr>
          <p:nvPr/>
        </p:nvSpPr>
        <p:spPr bwMode="auto">
          <a:xfrm flipH="1">
            <a:off x="3176590" y="2622550"/>
            <a:ext cx="1444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7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7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4402138" cy="941387"/>
          </a:xfrm>
        </p:spPr>
        <p:txBody>
          <a:bodyPr/>
          <a:lstStyle/>
          <a:p>
            <a:pPr algn="l" eaLnBrk="1" hangingPunct="1"/>
            <a:r>
              <a:rPr lang="cs-CZ" sz="2000"/>
              <a:t>Základní principy vyplňování zápisu:</a:t>
            </a:r>
          </a:p>
        </p:txBody>
      </p:sp>
      <p:sp>
        <p:nvSpPr>
          <p:cNvPr id="18460" name="Rectangle 28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692151"/>
            <a:ext cx="4248150" cy="460375"/>
          </a:xfrm>
        </p:spPr>
        <p:txBody>
          <a:bodyPr/>
          <a:lstStyle/>
          <a:p>
            <a:pPr eaLnBrk="1" hangingPunct="1"/>
            <a:r>
              <a:rPr lang="cs-CZ" sz="2000"/>
              <a:t>zápis oddechového času</a:t>
            </a:r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5591175" y="1844676"/>
            <a:ext cx="46799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družstvo B si vyžádalo oddechový čas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b="1" dirty="0">
                <a:latin typeface="Times New Roman" pitchFamily="18" charset="0"/>
              </a:rPr>
              <a:t>zapisovatel zapíše oddechový čas do příslušné kolonky (VŽDY Z POHLED DRUŽSTVA, KTERÉ ŽÁDÁ)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dirty="0">
                <a:latin typeface="Times New Roman" pitchFamily="18" charset="0"/>
              </a:rPr>
              <a:t>družstvo A si vyžádalo oddechový čas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600" b="1" dirty="0">
                <a:latin typeface="Times New Roman" pitchFamily="18" charset="0"/>
              </a:rPr>
              <a:t>zapisovatel zapíše oddechový čas do příslušné kolonky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052000" y="2016000"/>
            <a:ext cx="7070724" cy="4464050"/>
            <a:chOff x="431" y="1117"/>
            <a:chExt cx="4454" cy="2812"/>
          </a:xfrm>
        </p:grpSpPr>
        <p:sp>
          <p:nvSpPr>
            <p:cNvPr id="18434" name="Text Box 2"/>
            <p:cNvSpPr txBox="1">
              <a:spLocks noChangeArrowheads="1"/>
            </p:cNvSpPr>
            <p:nvPr/>
          </p:nvSpPr>
          <p:spPr bwMode="auto">
            <a:xfrm>
              <a:off x="3706" y="2822"/>
              <a:ext cx="227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cs-CZ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grpSp>
          <p:nvGrpSpPr>
            <p:cNvPr id="9230" name="Group 3"/>
            <p:cNvGrpSpPr>
              <a:grpSpLocks/>
            </p:cNvGrpSpPr>
            <p:nvPr/>
          </p:nvGrpSpPr>
          <p:grpSpPr bwMode="auto">
            <a:xfrm>
              <a:off x="431" y="1117"/>
              <a:ext cx="1967" cy="2812"/>
              <a:chOff x="431" y="1117"/>
              <a:chExt cx="1967" cy="2812"/>
            </a:xfrm>
          </p:grpSpPr>
          <p:grpSp>
            <p:nvGrpSpPr>
              <p:cNvPr id="9235" name="Group 4"/>
              <p:cNvGrpSpPr>
                <a:grpSpLocks/>
              </p:cNvGrpSpPr>
              <p:nvPr/>
            </p:nvGrpSpPr>
            <p:grpSpPr bwMode="auto">
              <a:xfrm>
                <a:off x="431" y="1117"/>
                <a:ext cx="1967" cy="2812"/>
                <a:chOff x="431" y="1117"/>
                <a:chExt cx="1967" cy="2812"/>
              </a:xfrm>
            </p:grpSpPr>
            <p:grpSp>
              <p:nvGrpSpPr>
                <p:cNvPr id="9239" name="Group 5"/>
                <p:cNvGrpSpPr>
                  <a:grpSpLocks/>
                </p:cNvGrpSpPr>
                <p:nvPr/>
              </p:nvGrpSpPr>
              <p:grpSpPr bwMode="auto">
                <a:xfrm>
                  <a:off x="431" y="1117"/>
                  <a:ext cx="1967" cy="2812"/>
                  <a:chOff x="431" y="1117"/>
                  <a:chExt cx="1967" cy="2812"/>
                </a:xfrm>
              </p:grpSpPr>
              <p:pic>
                <p:nvPicPr>
                  <p:cNvPr id="9241" name="Picture 6" descr="set1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431" y="1117"/>
                    <a:ext cx="1967" cy="28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9242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8" y="1480"/>
                    <a:ext cx="18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A</a:t>
                    </a:r>
                  </a:p>
                </p:txBody>
              </p:sp>
              <p:sp>
                <p:nvSpPr>
                  <p:cNvPr id="9243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01" y="1480"/>
                    <a:ext cx="18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B</a:t>
                    </a:r>
                  </a:p>
                </p:txBody>
              </p:sp>
              <p:sp>
                <p:nvSpPr>
                  <p:cNvPr id="9244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7" y="1315"/>
                    <a:ext cx="409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10:00</a:t>
                    </a:r>
                  </a:p>
                </p:txBody>
              </p:sp>
              <p:sp>
                <p:nvSpPr>
                  <p:cNvPr id="9245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2" y="1650"/>
                    <a:ext cx="18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2</a:t>
                    </a:r>
                  </a:p>
                </p:txBody>
              </p:sp>
              <p:sp>
                <p:nvSpPr>
                  <p:cNvPr id="924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2" y="1968"/>
                    <a:ext cx="18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5</a:t>
                    </a:r>
                  </a:p>
                </p:txBody>
              </p:sp>
              <p:sp>
                <p:nvSpPr>
                  <p:cNvPr id="9247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7" y="2314"/>
                    <a:ext cx="27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11</a:t>
                    </a:r>
                  </a:p>
                </p:txBody>
              </p:sp>
              <p:sp>
                <p:nvSpPr>
                  <p:cNvPr id="9248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2" y="2659"/>
                    <a:ext cx="18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7</a:t>
                    </a:r>
                  </a:p>
                </p:txBody>
              </p:sp>
              <p:sp>
                <p:nvSpPr>
                  <p:cNvPr id="9249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2" y="2976"/>
                    <a:ext cx="18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4</a:t>
                    </a:r>
                  </a:p>
                </p:txBody>
              </p:sp>
              <p:sp>
                <p:nvSpPr>
                  <p:cNvPr id="9250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7" y="3312"/>
                    <a:ext cx="27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15</a:t>
                    </a:r>
                  </a:p>
                </p:txBody>
              </p:sp>
              <p:sp>
                <p:nvSpPr>
                  <p:cNvPr id="9251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57" y="1661"/>
                    <a:ext cx="18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8</a:t>
                    </a:r>
                  </a:p>
                </p:txBody>
              </p:sp>
              <p:sp>
                <p:nvSpPr>
                  <p:cNvPr id="9252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64" y="1979"/>
                    <a:ext cx="18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1</a:t>
                    </a:r>
                  </a:p>
                </p:txBody>
              </p:sp>
              <p:sp>
                <p:nvSpPr>
                  <p:cNvPr id="9253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19" y="2331"/>
                    <a:ext cx="27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13</a:t>
                    </a:r>
                  </a:p>
                </p:txBody>
              </p:sp>
              <p:sp>
                <p:nvSpPr>
                  <p:cNvPr id="9254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65" y="2659"/>
                    <a:ext cx="18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5</a:t>
                    </a:r>
                  </a:p>
                </p:txBody>
              </p:sp>
              <p:sp>
                <p:nvSpPr>
                  <p:cNvPr id="9255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65" y="2976"/>
                    <a:ext cx="18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6</a:t>
                    </a:r>
                  </a:p>
                </p:txBody>
              </p:sp>
              <p:sp>
                <p:nvSpPr>
                  <p:cNvPr id="9256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19" y="3312"/>
                    <a:ext cx="272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1400" b="1"/>
                      <a:t>11</a:t>
                    </a:r>
                  </a:p>
                </p:txBody>
              </p:sp>
            </p:grpSp>
            <p:sp>
              <p:nvSpPr>
                <p:cNvPr id="9240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156" y="1344"/>
                  <a:ext cx="91" cy="13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9236" name="Line 23"/>
              <p:cNvSpPr>
                <a:spLocks noChangeShapeType="1"/>
              </p:cNvSpPr>
              <p:nvPr/>
            </p:nvSpPr>
            <p:spPr bwMode="auto">
              <a:xfrm flipH="1">
                <a:off x="2109" y="1344"/>
                <a:ext cx="91" cy="1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37" name="Line 24"/>
              <p:cNvSpPr>
                <a:spLocks noChangeShapeType="1"/>
              </p:cNvSpPr>
              <p:nvPr/>
            </p:nvSpPr>
            <p:spPr bwMode="auto">
              <a:xfrm flipH="1">
                <a:off x="2118" y="1462"/>
                <a:ext cx="91" cy="1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38" name="Line 25"/>
              <p:cNvSpPr>
                <a:spLocks noChangeShapeType="1"/>
              </p:cNvSpPr>
              <p:nvPr/>
            </p:nvSpPr>
            <p:spPr bwMode="auto">
              <a:xfrm flipH="1">
                <a:off x="2109" y="1597"/>
                <a:ext cx="91" cy="1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458" name="Text Box 26"/>
            <p:cNvSpPr txBox="1">
              <a:spLocks noChangeArrowheads="1"/>
            </p:cNvSpPr>
            <p:nvPr/>
          </p:nvSpPr>
          <p:spPr bwMode="auto">
            <a:xfrm>
              <a:off x="4248" y="2821"/>
              <a:ext cx="227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cs-CZ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3297" y="2235"/>
              <a:ext cx="158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cs-CZ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Ukazatel skóre</a:t>
              </a:r>
            </a:p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cs-CZ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   -   B</a:t>
              </a:r>
            </a:p>
          </p:txBody>
        </p:sp>
        <p:sp>
          <p:nvSpPr>
            <p:cNvPr id="18462" name="Text Box 30"/>
            <p:cNvSpPr txBox="1">
              <a:spLocks noChangeArrowheads="1"/>
            </p:cNvSpPr>
            <p:nvPr/>
          </p:nvSpPr>
          <p:spPr bwMode="auto">
            <a:xfrm>
              <a:off x="3975" y="2825"/>
              <a:ext cx="227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cs-CZ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</a:t>
              </a:r>
            </a:p>
          </p:txBody>
        </p:sp>
        <p:sp>
          <p:nvSpPr>
            <p:cNvPr id="9234" name="Line 32"/>
            <p:cNvSpPr>
              <a:spLocks noChangeShapeType="1"/>
            </p:cNvSpPr>
            <p:nvPr/>
          </p:nvSpPr>
          <p:spPr bwMode="auto">
            <a:xfrm flipH="1">
              <a:off x="1148" y="1471"/>
              <a:ext cx="9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8469" name="AutoShape 37"/>
          <p:cNvSpPr>
            <a:spLocks noChangeArrowheads="1"/>
          </p:cNvSpPr>
          <p:nvPr/>
        </p:nvSpPr>
        <p:spPr bwMode="auto">
          <a:xfrm rot="2400000">
            <a:off x="4358497" y="5152948"/>
            <a:ext cx="287337" cy="1008062"/>
          </a:xfrm>
          <a:prstGeom prst="down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3710797" y="6087985"/>
            <a:ext cx="503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3:2</a:t>
            </a:r>
          </a:p>
        </p:txBody>
      </p:sp>
      <p:sp>
        <p:nvSpPr>
          <p:cNvPr id="18474" name="AutoShape 42"/>
          <p:cNvSpPr>
            <a:spLocks noChangeArrowheads="1"/>
          </p:cNvSpPr>
          <p:nvPr/>
        </p:nvSpPr>
        <p:spPr bwMode="auto">
          <a:xfrm rot="2400000">
            <a:off x="2845608" y="5152948"/>
            <a:ext cx="287338" cy="1008062"/>
          </a:xfrm>
          <a:prstGeom prst="down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2197908" y="6087985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2:3</a:t>
            </a:r>
          </a:p>
        </p:txBody>
      </p:sp>
      <p:sp>
        <p:nvSpPr>
          <p:cNvPr id="18476" name="Oval 44"/>
          <p:cNvSpPr>
            <a:spLocks noChangeArrowheads="1"/>
          </p:cNvSpPr>
          <p:nvPr/>
        </p:nvSpPr>
        <p:spPr bwMode="auto">
          <a:xfrm>
            <a:off x="2181706" y="6107572"/>
            <a:ext cx="431800" cy="2889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8507" name="Oval 75"/>
          <p:cNvSpPr>
            <a:spLocks noChangeArrowheads="1"/>
          </p:cNvSpPr>
          <p:nvPr/>
        </p:nvSpPr>
        <p:spPr bwMode="auto">
          <a:xfrm>
            <a:off x="3710796" y="6087986"/>
            <a:ext cx="431800" cy="2889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8508" name="Text Box 76"/>
          <p:cNvSpPr txBox="1">
            <a:spLocks noChangeArrowheads="1"/>
          </p:cNvSpPr>
          <p:nvPr/>
        </p:nvSpPr>
        <p:spPr bwMode="auto">
          <a:xfrm>
            <a:off x="1922324" y="6462006"/>
            <a:ext cx="309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>
                <a:solidFill>
                  <a:srgbClr val="FF0000"/>
                </a:solidFill>
                <a:latin typeface="Arial Black" pitchFamily="34" charset="0"/>
              </a:rPr>
              <a:t>VŽDY Z POHLEDU ŽÁDAJÍCÍHO DRUŽSTVA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8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1000"/>
                                        <p:tgtEl>
                                          <p:spTgt spid="18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8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18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4" dur="1000"/>
                                        <p:tgtEl>
                                          <p:spTgt spid="18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8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8" dur="1000"/>
                                        <p:tgtEl>
                                          <p:spTgt spid="18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0" grpId="0" build="p"/>
      <p:bldP spid="18469" grpId="0" animBg="1"/>
      <p:bldP spid="18469" grpId="1" animBg="1"/>
      <p:bldP spid="18470" grpId="0"/>
      <p:bldP spid="18474" grpId="0" animBg="1"/>
      <p:bldP spid="18474" grpId="1" animBg="1"/>
      <p:bldP spid="18475" grpId="0"/>
      <p:bldP spid="18476" grpId="0" animBg="1"/>
      <p:bldP spid="18507" grpId="0" animBg="1"/>
      <p:bldP spid="185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4402138" cy="941387"/>
          </a:xfrm>
        </p:spPr>
        <p:txBody>
          <a:bodyPr/>
          <a:lstStyle/>
          <a:p>
            <a:pPr algn="l" eaLnBrk="1" hangingPunct="1"/>
            <a:r>
              <a:rPr lang="cs-CZ" sz="2000"/>
              <a:t>Základní principy vyplňování zápisu:</a:t>
            </a:r>
          </a:p>
        </p:txBody>
      </p:sp>
      <p:sp>
        <p:nvSpPr>
          <p:cNvPr id="19500" name="Rectangle 44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692151"/>
            <a:ext cx="4248150" cy="460375"/>
          </a:xfrm>
          <a:noFill/>
        </p:spPr>
        <p:txBody>
          <a:bodyPr/>
          <a:lstStyle/>
          <a:p>
            <a:pPr eaLnBrk="1" hangingPunct="1"/>
            <a:r>
              <a:rPr lang="cs-CZ" sz="2000"/>
              <a:t>zápis střídání hráče(-ů)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2208213" y="1231901"/>
            <a:ext cx="54721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 dirty="0">
                <a:solidFill>
                  <a:schemeClr val="tx2"/>
                </a:solidFill>
                <a:latin typeface="Times New Roman" pitchFamily="18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Správná posloupnost činností a zapsání střídání </a:t>
            </a:r>
            <a:r>
              <a:rPr lang="cs-CZ" sz="2000" b="1" dirty="0">
                <a:latin typeface="Times New Roman" pitchFamily="18" charset="0"/>
              </a:rPr>
              <a:t>– hráč, zapisovatel, rozhodčí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2495551" y="2276475"/>
            <a:ext cx="756126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cs-CZ" sz="1600" b="1" dirty="0">
                <a:solidFill>
                  <a:schemeClr val="accent6"/>
                </a:solidFill>
                <a:latin typeface="Times New Roman" pitchFamily="18" charset="0"/>
              </a:rPr>
              <a:t>hráč požádá o střídání vstupem do zóny střídaní</a:t>
            </a: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1600" b="1" dirty="0">
                <a:latin typeface="Times New Roman" pitchFamily="18" charset="0"/>
              </a:rPr>
              <a:t>(v okamžiku, kdy mu je povoleno žádat o řádné střídání)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cs-CZ" sz="1600" b="1" dirty="0">
                <a:solidFill>
                  <a:schemeClr val="accent6"/>
                </a:solidFill>
                <a:latin typeface="Times New Roman" pitchFamily="18" charset="0"/>
              </a:rPr>
              <a:t>Zapisovatel / rozhodčí zapíská</a:t>
            </a: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1600" b="1" dirty="0">
                <a:latin typeface="Times New Roman" pitchFamily="18" charset="0"/>
              </a:rPr>
              <a:t>a rozhodčí sleduje zapisovatele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cs-CZ" sz="1600" b="1" dirty="0">
                <a:latin typeface="Times New Roman" pitchFamily="18" charset="0"/>
              </a:rPr>
              <a:t>ve stejný okamžik </a:t>
            </a:r>
            <a:r>
              <a:rPr lang="cs-CZ" sz="1600" b="1" dirty="0">
                <a:solidFill>
                  <a:schemeClr val="accent6"/>
                </a:solidFill>
                <a:latin typeface="Times New Roman" pitchFamily="18" charset="0"/>
              </a:rPr>
              <a:t>zapisovatel zkontroluje, zda je střídání možné uskutečnit </a:t>
            </a:r>
            <a:r>
              <a:rPr lang="cs-CZ" sz="1600" b="1" dirty="0">
                <a:latin typeface="Times New Roman" pitchFamily="18" charset="0"/>
              </a:rPr>
              <a:t>– pokud střídání může být uskutečněno – </a:t>
            </a:r>
            <a:r>
              <a:rPr lang="cs-CZ" sz="1600" b="1" dirty="0">
                <a:solidFill>
                  <a:schemeClr val="accent6"/>
                </a:solidFill>
                <a:latin typeface="Times New Roman" pitchFamily="18" charset="0"/>
              </a:rPr>
              <a:t>zapisovatel zvedne jednu paži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cs-CZ" sz="1600" b="1" dirty="0">
                <a:latin typeface="Times New Roman" pitchFamily="18" charset="0"/>
              </a:rPr>
              <a:t>pokud zapisovatel signalizuje, že střídání může být uskutečněno,</a:t>
            </a: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1600" b="1" dirty="0">
                <a:solidFill>
                  <a:schemeClr val="accent6"/>
                </a:solidFill>
                <a:latin typeface="Times New Roman" pitchFamily="18" charset="0"/>
              </a:rPr>
              <a:t>rozhodčí střídání povolí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cs-CZ" sz="1600" b="1" dirty="0">
                <a:solidFill>
                  <a:schemeClr val="accent6"/>
                </a:solidFill>
                <a:latin typeface="Times New Roman" pitchFamily="18" charset="0"/>
              </a:rPr>
              <a:t>zapisovatel střídání zapíše </a:t>
            </a:r>
            <a:r>
              <a:rPr lang="cs-CZ" sz="1600" b="1" dirty="0">
                <a:latin typeface="Times New Roman" pitchFamily="18" charset="0"/>
              </a:rPr>
              <a:t>a po ukončení zápisu</a:t>
            </a: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1600" b="1" dirty="0">
                <a:solidFill>
                  <a:schemeClr val="accent6"/>
                </a:solidFill>
                <a:latin typeface="Times New Roman" pitchFamily="18" charset="0"/>
              </a:rPr>
              <a:t>zvedne obě paže </a:t>
            </a:r>
            <a:r>
              <a:rPr lang="cs-CZ" sz="1600" b="1" dirty="0">
                <a:latin typeface="Times New Roman" pitchFamily="18" charset="0"/>
              </a:rPr>
              <a:t>a signalizuje rozhodčímu, že střídání je zapsáno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cs-CZ" sz="1600" b="1" dirty="0">
                <a:latin typeface="Times New Roman" pitchFamily="18" charset="0"/>
              </a:rPr>
              <a:t>poté může rozhodčí zahájit rozehru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9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19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195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1000"/>
                                        <p:tgtEl>
                                          <p:spTgt spid="195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1000"/>
                                        <p:tgtEl>
                                          <p:spTgt spid="195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" dur="1000"/>
                                        <p:tgtEl>
                                          <p:spTgt spid="195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1000"/>
                                        <p:tgtEl>
                                          <p:spTgt spid="195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0" grpId="0" build="p"/>
      <p:bldP spid="19501" grpId="0"/>
      <p:bldP spid="19503" grpId="0" build="p"/>
    </p:bldLst>
  </p:timing>
</p:sld>
</file>

<file path=ppt/theme/theme1.xml><?xml version="1.0" encoding="utf-8"?>
<a:theme xmlns:a="http://schemas.openxmlformats.org/drawingml/2006/main" name="Prezentace - Jihočeský volejbal - rozhodčí">
  <a:themeElements>
    <a:clrScheme name="Volejbal">
      <a:dk1>
        <a:srgbClr val="102D69"/>
      </a:dk1>
      <a:lt1>
        <a:srgbClr val="ECECEC"/>
      </a:lt1>
      <a:dk2>
        <a:srgbClr val="E4003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 - Jihočeský volejbal - rozhodčí" id="{443BC76B-BC05-4A97-B2BA-2D58454364EB}" vid="{27E77990-BBF5-4CAF-97B8-E4B85BA06E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- Jihočeský volejbal - rozhodčí</Template>
  <TotalTime>971</TotalTime>
  <Words>1750</Words>
  <Application>Microsoft Office PowerPoint</Application>
  <PresentationFormat>Širokoúhlá obrazovka</PresentationFormat>
  <Paragraphs>592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Arial Black</vt:lpstr>
      <vt:lpstr>Monotype Corsiva</vt:lpstr>
      <vt:lpstr>Times New Roman</vt:lpstr>
      <vt:lpstr>Prezentace - Jihočeský volejbal - rozhodčí</vt:lpstr>
      <vt:lpstr>Metodické pokyny pro vyplňování Zápisu o utkání (krajský formát)</vt:lpstr>
      <vt:lpstr>Nejprve několik základních principů vyplňování zápisu</vt:lpstr>
      <vt:lpstr>Základní principy vyplňování zápisu:</vt:lpstr>
      <vt:lpstr>Základní principy vyplňování zápisu:</vt:lpstr>
      <vt:lpstr>Základní principy vyplňování zápisu:</vt:lpstr>
      <vt:lpstr>Základní principy vyplňování zápisu:</vt:lpstr>
      <vt:lpstr>Základní principy vyplňování zápisu:</vt:lpstr>
      <vt:lpstr>Základní principy vyplňování zápisu:</vt:lpstr>
      <vt:lpstr>Základní principy vyplňování zápisu:</vt:lpstr>
      <vt:lpstr>Základní principy vyplňování zápisu:</vt:lpstr>
      <vt:lpstr>Základní principy vyplňování zápisu:</vt:lpstr>
      <vt:lpstr>Základní principy vyplňování zápisu:</vt:lpstr>
      <vt:lpstr>Základní principy vyplňování zápisu:</vt:lpstr>
      <vt:lpstr>Základní principy vyplňování zápisu:</vt:lpstr>
      <vt:lpstr>Základní principy vyplňování zápisu:</vt:lpstr>
      <vt:lpstr>Základní principy vyplňování zápisu:</vt:lpstr>
      <vt:lpstr>Základní principy vyplňování zápisu:</vt:lpstr>
      <vt:lpstr>Základní principy vyplňování zápisu:</vt:lpstr>
      <vt:lpstr>Činnosti před utkáním</vt:lpstr>
      <vt:lpstr>Před začátkem utkání zapisovatel vyplní údaje o utkání</vt:lpstr>
      <vt:lpstr>Před začátkem utkání zapisovatel vyplní údaje o utkání</vt:lpstr>
      <vt:lpstr>Před začátkem utkání zapisovatel vyplní údaje o utkání</vt:lpstr>
      <vt:lpstr>Před začátkem utkání zapisovatel vyplní údaje o utkání</vt:lpstr>
      <vt:lpstr>Po losování (ale před začátkem utkání)</vt:lpstr>
      <vt:lpstr>Po losování a před utkáním</vt:lpstr>
      <vt:lpstr>Po ukončení každého setu</vt:lpstr>
      <vt:lpstr>Po skončení hry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Metodické pokyny pro vyplňování Zápisu o utkání (krajský formát)</dc:title>
  <dc:creator>Ing. Jan Slezák</dc:creator>
  <cp:lastModifiedBy>BISKUP Roman          ESSOX</cp:lastModifiedBy>
  <cp:revision>31</cp:revision>
  <dcterms:created xsi:type="dcterms:W3CDTF">2006-08-29T18:23:36Z</dcterms:created>
  <dcterms:modified xsi:type="dcterms:W3CDTF">2023-03-14T23:41:06Z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b992a7d-542b-44f7-8b4e-4a8cd39e7288_Enabled">
    <vt:lpwstr>true</vt:lpwstr>
  </property>
  <property fmtid="{D5CDD505-2E9C-101B-9397-08002B2CF9AE}" pid="3" name="MSIP_Label_eb992a7d-542b-44f7-8b4e-4a8cd39e7288_SetDate">
    <vt:lpwstr>2022-03-11T09:08:47Z</vt:lpwstr>
  </property>
  <property fmtid="{D5CDD505-2E9C-101B-9397-08002B2CF9AE}" pid="4" name="MSIP_Label_eb992a7d-542b-44f7-8b4e-4a8cd39e7288_Method">
    <vt:lpwstr>Privileged</vt:lpwstr>
  </property>
  <property fmtid="{D5CDD505-2E9C-101B-9397-08002B2CF9AE}" pid="5" name="MSIP_Label_eb992a7d-542b-44f7-8b4e-4a8cd39e7288_Name">
    <vt:lpwstr>eb992a7d-542b-44f7-8b4e-4a8cd39e7288</vt:lpwstr>
  </property>
  <property fmtid="{D5CDD505-2E9C-101B-9397-08002B2CF9AE}" pid="6" name="MSIP_Label_eb992a7d-542b-44f7-8b4e-4a8cd39e7288_SiteId">
    <vt:lpwstr>a491f8c5-c721-4e53-b604-6f27e7e4565d</vt:lpwstr>
  </property>
  <property fmtid="{D5CDD505-2E9C-101B-9397-08002B2CF9AE}" pid="7" name="MSIP_Label_eb992a7d-542b-44f7-8b4e-4a8cd39e7288_ActionId">
    <vt:lpwstr>d9921682-a6f2-466a-87b5-0c1b2ac13857</vt:lpwstr>
  </property>
  <property fmtid="{D5CDD505-2E9C-101B-9397-08002B2CF9AE}" pid="8" name="MSIP_Label_eb992a7d-542b-44f7-8b4e-4a8cd39e7288_ContentBits">
    <vt:lpwstr>0</vt:lpwstr>
  </property>
</Properties>
</file>